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7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85" r:id="rId4"/>
    <p:sldId id="262" r:id="rId5"/>
    <p:sldId id="263" r:id="rId6"/>
    <p:sldId id="301" r:id="rId7"/>
    <p:sldId id="313" r:id="rId8"/>
    <p:sldId id="315" r:id="rId9"/>
    <p:sldId id="289" r:id="rId10"/>
    <p:sldId id="314" r:id="rId11"/>
    <p:sldId id="295" r:id="rId12"/>
    <p:sldId id="30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-448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F18347-F8B5-D143-9342-184BE1B4465D}" type="doc">
      <dgm:prSet loTypeId="urn:microsoft.com/office/officeart/2008/layout/RadialCluster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5E012D-EEB6-344D-A1C2-B679BD841A46}">
      <dgm:prSet phldrT="[Text]"/>
      <dgm:spPr>
        <a:solidFill>
          <a:srgbClr val="EB8F00"/>
        </a:solidFill>
      </dgm:spPr>
      <dgm:t>
        <a:bodyPr/>
        <a:lstStyle/>
        <a:p>
          <a:r>
            <a:rPr lang="en-US" dirty="0">
              <a:solidFill>
                <a:srgbClr val="000000"/>
              </a:solidFill>
            </a:rPr>
            <a:t>Purpose</a:t>
          </a:r>
        </a:p>
      </dgm:t>
    </dgm:pt>
    <dgm:pt modelId="{B6A0F4B4-1643-9747-B509-955A2A8FEEE9}" type="parTrans" cxnId="{DB9F96B9-BC93-B044-809D-85C3156577D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96429F0-031F-B64A-BB25-66CCBC176DAF}" type="sibTrans" cxnId="{DB9F96B9-BC93-B044-809D-85C3156577D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DC7AF6E-001E-D84A-A6E8-00253C0249C9}">
      <dgm:prSet phldrT="[Text]" custT="1"/>
      <dgm:spPr/>
      <dgm:t>
        <a:bodyPr/>
        <a:lstStyle/>
        <a:p>
          <a:r>
            <a:rPr lang="en-US" sz="1200" dirty="0">
              <a:solidFill>
                <a:srgbClr val="000000"/>
              </a:solidFill>
            </a:rPr>
            <a:t>Autonomy</a:t>
          </a:r>
        </a:p>
      </dgm:t>
    </dgm:pt>
    <dgm:pt modelId="{03C6CFE5-EB2A-C246-ADD0-1CFAEB96A1E3}" type="parTrans" cxnId="{D90D00C2-BB31-1C45-8FE7-1E11BE97EB0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8C5989C-A8DC-7949-A4DF-9081E191D3CD}" type="sibTrans" cxnId="{D90D00C2-BB31-1C45-8FE7-1E11BE97EB0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4D6FC76-DCB5-C440-99E5-07515803B7A2}">
      <dgm:prSet phldrT="[Text]" custT="1"/>
      <dgm:spPr/>
      <dgm:t>
        <a:bodyPr/>
        <a:lstStyle/>
        <a:p>
          <a:r>
            <a:rPr lang="en-US" sz="1400" dirty="0">
              <a:solidFill>
                <a:srgbClr val="000000"/>
              </a:solidFill>
            </a:rPr>
            <a:t>Mastery</a:t>
          </a:r>
        </a:p>
      </dgm:t>
    </dgm:pt>
    <dgm:pt modelId="{62FD59A0-A026-2545-8038-E291A8D27815}" type="parTrans" cxnId="{6D05DF72-549B-0948-BD9A-9099A1BA742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1AA09CE-9C0A-4E4F-A03F-B37897965FC8}" type="sibTrans" cxnId="{6D05DF72-549B-0948-BD9A-9099A1BA742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3CD7AA0-E46D-5B4F-ADEA-24F7E1AAD943}">
      <dgm:prSet phldrT="[Text]" custT="1"/>
      <dgm:spPr/>
      <dgm:t>
        <a:bodyPr/>
        <a:lstStyle/>
        <a:p>
          <a:r>
            <a:rPr lang="en-US" sz="1400" dirty="0">
              <a:solidFill>
                <a:srgbClr val="000000"/>
              </a:solidFill>
            </a:rPr>
            <a:t>Respect</a:t>
          </a:r>
        </a:p>
      </dgm:t>
    </dgm:pt>
    <dgm:pt modelId="{EAF98CCC-CA3B-A448-AAA6-978FFB314691}" type="parTrans" cxnId="{F18B5BE6-D9A0-5D4A-9600-A9EEC02EB2C2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551A386-6C6B-EE45-A571-D14D7BABC57A}" type="sibTrans" cxnId="{F18B5BE6-D9A0-5D4A-9600-A9EEC02EB2C2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44F0922-7BFC-9540-A00D-EA82822132A8}">
      <dgm:prSet phldrT="[Text]" custT="1"/>
      <dgm:spPr/>
      <dgm:t>
        <a:bodyPr/>
        <a:lstStyle/>
        <a:p>
          <a:r>
            <a:rPr lang="en-US" sz="1400" dirty="0">
              <a:solidFill>
                <a:srgbClr val="000000"/>
              </a:solidFill>
            </a:rPr>
            <a:t>Reward</a:t>
          </a:r>
        </a:p>
      </dgm:t>
    </dgm:pt>
    <dgm:pt modelId="{530E9A93-A93D-3144-A98E-D25DD46EB879}" type="parTrans" cxnId="{4CB75E18-540E-A046-9E5F-FEB8443607E8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3C163E8-D033-B141-9396-A4AAFCFDEFAE}" type="sibTrans" cxnId="{4CB75E18-540E-A046-9E5F-FEB8443607E8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68D5DBE-F905-9744-A27D-A5AD60FA856F}" type="pres">
      <dgm:prSet presAssocID="{BAF18347-F8B5-D143-9342-184BE1B4465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49CA1DD-FCCB-984A-BD4B-EA547947F8C2}" type="pres">
      <dgm:prSet presAssocID="{7F5E012D-EEB6-344D-A1C2-B679BD841A46}" presName="singleCycle" presStyleCnt="0"/>
      <dgm:spPr/>
    </dgm:pt>
    <dgm:pt modelId="{5A29BAD9-5ADE-F748-8FC4-1376729FDDAA}" type="pres">
      <dgm:prSet presAssocID="{7F5E012D-EEB6-344D-A1C2-B679BD841A46}" presName="singleCenter" presStyleLbl="node1" presStyleIdx="0" presStyleCnt="5" custScaleX="102654" custScaleY="94923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F6A791B1-0D7D-3D45-9B88-A19C8FC4B119}" type="pres">
      <dgm:prSet presAssocID="{03C6CFE5-EB2A-C246-ADD0-1CFAEB96A1E3}" presName="Name56" presStyleLbl="parChTrans1D2" presStyleIdx="0" presStyleCnt="4"/>
      <dgm:spPr/>
      <dgm:t>
        <a:bodyPr/>
        <a:lstStyle/>
        <a:p>
          <a:endParaRPr lang="en-US"/>
        </a:p>
      </dgm:t>
    </dgm:pt>
    <dgm:pt modelId="{7AE4A570-95D0-9F4F-AC26-9A60A89976CF}" type="pres">
      <dgm:prSet presAssocID="{4DC7AF6E-001E-D84A-A6E8-00253C0249C9}" presName="text0" presStyleLbl="node1" presStyleIdx="1" presStyleCnt="5" custScaleX="1529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16104-08B6-2648-AAE8-145236F9E167}" type="pres">
      <dgm:prSet presAssocID="{62FD59A0-A026-2545-8038-E291A8D27815}" presName="Name56" presStyleLbl="parChTrans1D2" presStyleIdx="1" presStyleCnt="4"/>
      <dgm:spPr/>
      <dgm:t>
        <a:bodyPr/>
        <a:lstStyle/>
        <a:p>
          <a:endParaRPr lang="en-US"/>
        </a:p>
      </dgm:t>
    </dgm:pt>
    <dgm:pt modelId="{DBC17B1B-03C6-5F46-951B-EA093C30DCE2}" type="pres">
      <dgm:prSet presAssocID="{54D6FC76-DCB5-C440-99E5-07515803B7A2}" presName="text0" presStyleLbl="node1" presStyleIdx="2" presStyleCnt="5" custScaleX="154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729B14-8355-A64E-8FCA-2B2F6ED18D82}" type="pres">
      <dgm:prSet presAssocID="{EAF98CCC-CA3B-A448-AAA6-978FFB314691}" presName="Name56" presStyleLbl="parChTrans1D2" presStyleIdx="2" presStyleCnt="4"/>
      <dgm:spPr/>
      <dgm:t>
        <a:bodyPr/>
        <a:lstStyle/>
        <a:p>
          <a:endParaRPr lang="en-US"/>
        </a:p>
      </dgm:t>
    </dgm:pt>
    <dgm:pt modelId="{38FBBE64-7248-0546-8352-B39B19C70533}" type="pres">
      <dgm:prSet presAssocID="{33CD7AA0-E46D-5B4F-ADEA-24F7E1AAD943}" presName="text0" presStyleLbl="node1" presStyleIdx="3" presStyleCnt="5" custScaleX="1529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3D1D9-631A-B545-A71B-8B11B3905BC1}" type="pres">
      <dgm:prSet presAssocID="{530E9A93-A93D-3144-A98E-D25DD46EB879}" presName="Name56" presStyleLbl="parChTrans1D2" presStyleIdx="3" presStyleCnt="4"/>
      <dgm:spPr/>
      <dgm:t>
        <a:bodyPr/>
        <a:lstStyle/>
        <a:p>
          <a:endParaRPr lang="en-US"/>
        </a:p>
      </dgm:t>
    </dgm:pt>
    <dgm:pt modelId="{1BF18DAB-8667-B44C-B654-365B77DF93D2}" type="pres">
      <dgm:prSet presAssocID="{444F0922-7BFC-9540-A00D-EA82822132A8}" presName="text0" presStyleLbl="node1" presStyleIdx="4" presStyleCnt="5" custScaleX="154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B75E18-540E-A046-9E5F-FEB8443607E8}" srcId="{7F5E012D-EEB6-344D-A1C2-B679BD841A46}" destId="{444F0922-7BFC-9540-A00D-EA82822132A8}" srcOrd="3" destOrd="0" parTransId="{530E9A93-A93D-3144-A98E-D25DD46EB879}" sibTransId="{A3C163E8-D033-B141-9396-A4AAFCFDEFAE}"/>
    <dgm:cxn modelId="{F18B5BE6-D9A0-5D4A-9600-A9EEC02EB2C2}" srcId="{7F5E012D-EEB6-344D-A1C2-B679BD841A46}" destId="{33CD7AA0-E46D-5B4F-ADEA-24F7E1AAD943}" srcOrd="2" destOrd="0" parTransId="{EAF98CCC-CA3B-A448-AAA6-978FFB314691}" sibTransId="{A551A386-6C6B-EE45-A571-D14D7BABC57A}"/>
    <dgm:cxn modelId="{911F3072-2575-DB4A-9D43-0D375F769043}" type="presOf" srcId="{7F5E012D-EEB6-344D-A1C2-B679BD841A46}" destId="{5A29BAD9-5ADE-F748-8FC4-1376729FDDAA}" srcOrd="0" destOrd="0" presId="urn:microsoft.com/office/officeart/2008/layout/RadialCluster"/>
    <dgm:cxn modelId="{D90D00C2-BB31-1C45-8FE7-1E11BE97EB05}" srcId="{7F5E012D-EEB6-344D-A1C2-B679BD841A46}" destId="{4DC7AF6E-001E-D84A-A6E8-00253C0249C9}" srcOrd="0" destOrd="0" parTransId="{03C6CFE5-EB2A-C246-ADD0-1CFAEB96A1E3}" sibTransId="{58C5989C-A8DC-7949-A4DF-9081E191D3CD}"/>
    <dgm:cxn modelId="{DB9F96B9-BC93-B044-809D-85C3156577DF}" srcId="{BAF18347-F8B5-D143-9342-184BE1B4465D}" destId="{7F5E012D-EEB6-344D-A1C2-B679BD841A46}" srcOrd="0" destOrd="0" parTransId="{B6A0F4B4-1643-9747-B509-955A2A8FEEE9}" sibTransId="{796429F0-031F-B64A-BB25-66CCBC176DAF}"/>
    <dgm:cxn modelId="{AF327622-5DD0-284C-914A-54459EE9C547}" type="presOf" srcId="{54D6FC76-DCB5-C440-99E5-07515803B7A2}" destId="{DBC17B1B-03C6-5F46-951B-EA093C30DCE2}" srcOrd="0" destOrd="0" presId="urn:microsoft.com/office/officeart/2008/layout/RadialCluster"/>
    <dgm:cxn modelId="{B636D1AC-E34E-D54C-B395-121AE87010BC}" type="presOf" srcId="{62FD59A0-A026-2545-8038-E291A8D27815}" destId="{FBB16104-08B6-2648-AAE8-145236F9E167}" srcOrd="0" destOrd="0" presId="urn:microsoft.com/office/officeart/2008/layout/RadialCluster"/>
    <dgm:cxn modelId="{6D05DF72-549B-0948-BD9A-9099A1BA742B}" srcId="{7F5E012D-EEB6-344D-A1C2-B679BD841A46}" destId="{54D6FC76-DCB5-C440-99E5-07515803B7A2}" srcOrd="1" destOrd="0" parTransId="{62FD59A0-A026-2545-8038-E291A8D27815}" sibTransId="{A1AA09CE-9C0A-4E4F-A03F-B37897965FC8}"/>
    <dgm:cxn modelId="{08BF60F6-A692-8A4C-B7C8-36AB3351A554}" type="presOf" srcId="{530E9A93-A93D-3144-A98E-D25DD46EB879}" destId="{D6C3D1D9-631A-B545-A71B-8B11B3905BC1}" srcOrd="0" destOrd="0" presId="urn:microsoft.com/office/officeart/2008/layout/RadialCluster"/>
    <dgm:cxn modelId="{7034146B-ADFF-9042-8400-399B6E77DCA3}" type="presOf" srcId="{03C6CFE5-EB2A-C246-ADD0-1CFAEB96A1E3}" destId="{F6A791B1-0D7D-3D45-9B88-A19C8FC4B119}" srcOrd="0" destOrd="0" presId="urn:microsoft.com/office/officeart/2008/layout/RadialCluster"/>
    <dgm:cxn modelId="{4ED11444-DD3B-364B-9F4F-03B19C129240}" type="presOf" srcId="{33CD7AA0-E46D-5B4F-ADEA-24F7E1AAD943}" destId="{38FBBE64-7248-0546-8352-B39B19C70533}" srcOrd="0" destOrd="0" presId="urn:microsoft.com/office/officeart/2008/layout/RadialCluster"/>
    <dgm:cxn modelId="{1DF78A3E-0227-BF43-9788-A92813CCFD12}" type="presOf" srcId="{BAF18347-F8B5-D143-9342-184BE1B4465D}" destId="{468D5DBE-F905-9744-A27D-A5AD60FA856F}" srcOrd="0" destOrd="0" presId="urn:microsoft.com/office/officeart/2008/layout/RadialCluster"/>
    <dgm:cxn modelId="{3C07EA02-27BD-B040-BFEE-90CEBF28AA2A}" type="presOf" srcId="{444F0922-7BFC-9540-A00D-EA82822132A8}" destId="{1BF18DAB-8667-B44C-B654-365B77DF93D2}" srcOrd="0" destOrd="0" presId="urn:microsoft.com/office/officeart/2008/layout/RadialCluster"/>
    <dgm:cxn modelId="{695CA341-5500-1E46-9D58-79882F43D5EB}" type="presOf" srcId="{4DC7AF6E-001E-D84A-A6E8-00253C0249C9}" destId="{7AE4A570-95D0-9F4F-AC26-9A60A89976CF}" srcOrd="0" destOrd="0" presId="urn:microsoft.com/office/officeart/2008/layout/RadialCluster"/>
    <dgm:cxn modelId="{E15B1814-B645-4F45-B151-9D9D84074D49}" type="presOf" srcId="{EAF98CCC-CA3B-A448-AAA6-978FFB314691}" destId="{C4729B14-8355-A64E-8FCA-2B2F6ED18D82}" srcOrd="0" destOrd="0" presId="urn:microsoft.com/office/officeart/2008/layout/RadialCluster"/>
    <dgm:cxn modelId="{BF400A38-4124-454E-AB9D-FDA8F0B1A24E}" type="presParOf" srcId="{468D5DBE-F905-9744-A27D-A5AD60FA856F}" destId="{749CA1DD-FCCB-984A-BD4B-EA547947F8C2}" srcOrd="0" destOrd="0" presId="urn:microsoft.com/office/officeart/2008/layout/RadialCluster"/>
    <dgm:cxn modelId="{B0981044-6E2F-2045-BCA9-BD7765699B27}" type="presParOf" srcId="{749CA1DD-FCCB-984A-BD4B-EA547947F8C2}" destId="{5A29BAD9-5ADE-F748-8FC4-1376729FDDAA}" srcOrd="0" destOrd="0" presId="urn:microsoft.com/office/officeart/2008/layout/RadialCluster"/>
    <dgm:cxn modelId="{9CB46055-3E40-A344-A8C1-11D18266BF49}" type="presParOf" srcId="{749CA1DD-FCCB-984A-BD4B-EA547947F8C2}" destId="{F6A791B1-0D7D-3D45-9B88-A19C8FC4B119}" srcOrd="1" destOrd="0" presId="urn:microsoft.com/office/officeart/2008/layout/RadialCluster"/>
    <dgm:cxn modelId="{F8F0144E-7C9C-0843-822D-1B70C3CF7139}" type="presParOf" srcId="{749CA1DD-FCCB-984A-BD4B-EA547947F8C2}" destId="{7AE4A570-95D0-9F4F-AC26-9A60A89976CF}" srcOrd="2" destOrd="0" presId="urn:microsoft.com/office/officeart/2008/layout/RadialCluster"/>
    <dgm:cxn modelId="{1BAD0A4F-BC90-AB43-8D55-8E032D0D03D0}" type="presParOf" srcId="{749CA1DD-FCCB-984A-BD4B-EA547947F8C2}" destId="{FBB16104-08B6-2648-AAE8-145236F9E167}" srcOrd="3" destOrd="0" presId="urn:microsoft.com/office/officeart/2008/layout/RadialCluster"/>
    <dgm:cxn modelId="{DE9E1414-2B46-5A49-9521-A3BD695E0F1E}" type="presParOf" srcId="{749CA1DD-FCCB-984A-BD4B-EA547947F8C2}" destId="{DBC17B1B-03C6-5F46-951B-EA093C30DCE2}" srcOrd="4" destOrd="0" presId="urn:microsoft.com/office/officeart/2008/layout/RadialCluster"/>
    <dgm:cxn modelId="{3A860229-AC88-534F-8716-20547752DB0E}" type="presParOf" srcId="{749CA1DD-FCCB-984A-BD4B-EA547947F8C2}" destId="{C4729B14-8355-A64E-8FCA-2B2F6ED18D82}" srcOrd="5" destOrd="0" presId="urn:microsoft.com/office/officeart/2008/layout/RadialCluster"/>
    <dgm:cxn modelId="{514889F1-CC76-924C-A752-A4CC1493394E}" type="presParOf" srcId="{749CA1DD-FCCB-984A-BD4B-EA547947F8C2}" destId="{38FBBE64-7248-0546-8352-B39B19C70533}" srcOrd="6" destOrd="0" presId="urn:microsoft.com/office/officeart/2008/layout/RadialCluster"/>
    <dgm:cxn modelId="{6F5CBF09-BFFA-3E4D-8147-2C6DBD1530D9}" type="presParOf" srcId="{749CA1DD-FCCB-984A-BD4B-EA547947F8C2}" destId="{D6C3D1D9-631A-B545-A71B-8B11B3905BC1}" srcOrd="7" destOrd="0" presId="urn:microsoft.com/office/officeart/2008/layout/RadialCluster"/>
    <dgm:cxn modelId="{B4ADF626-3A00-6C4B-8EBB-4E3F9F60B073}" type="presParOf" srcId="{749CA1DD-FCCB-984A-BD4B-EA547947F8C2}" destId="{1BF18DAB-8667-B44C-B654-365B77DF93D2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9BAD9-5ADE-F748-8FC4-1376729FDDAA}">
      <dsp:nvSpPr>
        <dsp:cNvPr id="0" name=""/>
        <dsp:cNvSpPr/>
      </dsp:nvSpPr>
      <dsp:spPr>
        <a:xfrm>
          <a:off x="2060713" y="1055075"/>
          <a:ext cx="908582" cy="840155"/>
        </a:xfrm>
        <a:prstGeom prst="roundRect">
          <a:avLst/>
        </a:prstGeom>
        <a:solidFill>
          <a:srgbClr val="EB8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rgbClr val="000000"/>
              </a:solidFill>
            </a:rPr>
            <a:t>Purpose</a:t>
          </a:r>
        </a:p>
      </dsp:txBody>
      <dsp:txXfrm>
        <a:off x="2101726" y="1096088"/>
        <a:ext cx="826556" cy="758129"/>
      </dsp:txXfrm>
    </dsp:sp>
    <dsp:sp modelId="{F6A791B1-0D7D-3D45-9B88-A19C8FC4B119}">
      <dsp:nvSpPr>
        <dsp:cNvPr id="0" name=""/>
        <dsp:cNvSpPr/>
      </dsp:nvSpPr>
      <dsp:spPr>
        <a:xfrm rot="16200000">
          <a:off x="2284099" y="824170"/>
          <a:ext cx="4618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181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E4A570-95D0-9F4F-AC26-9A60A89976CF}">
      <dsp:nvSpPr>
        <dsp:cNvPr id="0" name=""/>
        <dsp:cNvSpPr/>
      </dsp:nvSpPr>
      <dsp:spPr>
        <a:xfrm>
          <a:off x="2061403" y="253"/>
          <a:ext cx="907201" cy="5930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rgbClr val="000000"/>
              </a:solidFill>
            </a:rPr>
            <a:t>Autonomy</a:t>
          </a:r>
        </a:p>
      </dsp:txBody>
      <dsp:txXfrm>
        <a:off x="2090351" y="29201"/>
        <a:ext cx="849305" cy="535115"/>
      </dsp:txXfrm>
    </dsp:sp>
    <dsp:sp modelId="{FBB16104-08B6-2648-AAE8-145236F9E167}">
      <dsp:nvSpPr>
        <dsp:cNvPr id="0" name=""/>
        <dsp:cNvSpPr/>
      </dsp:nvSpPr>
      <dsp:spPr>
        <a:xfrm>
          <a:off x="2969295" y="1475153"/>
          <a:ext cx="2662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622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17B1B-03C6-5F46-951B-EA093C30DCE2}">
      <dsp:nvSpPr>
        <dsp:cNvPr id="0" name=""/>
        <dsp:cNvSpPr/>
      </dsp:nvSpPr>
      <dsp:spPr>
        <a:xfrm>
          <a:off x="3235522" y="1178647"/>
          <a:ext cx="915752" cy="5930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000000"/>
              </a:solidFill>
            </a:rPr>
            <a:t>Mastery</a:t>
          </a:r>
        </a:p>
      </dsp:txBody>
      <dsp:txXfrm>
        <a:off x="3264470" y="1207595"/>
        <a:ext cx="857856" cy="535115"/>
      </dsp:txXfrm>
    </dsp:sp>
    <dsp:sp modelId="{C4729B14-8355-A64E-8FCA-2B2F6ED18D82}">
      <dsp:nvSpPr>
        <dsp:cNvPr id="0" name=""/>
        <dsp:cNvSpPr/>
      </dsp:nvSpPr>
      <dsp:spPr>
        <a:xfrm rot="5400000">
          <a:off x="2284099" y="2126136"/>
          <a:ext cx="4618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181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FBBE64-7248-0546-8352-B39B19C70533}">
      <dsp:nvSpPr>
        <dsp:cNvPr id="0" name=""/>
        <dsp:cNvSpPr/>
      </dsp:nvSpPr>
      <dsp:spPr>
        <a:xfrm>
          <a:off x="2061403" y="2357041"/>
          <a:ext cx="907201" cy="5930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000000"/>
              </a:solidFill>
            </a:rPr>
            <a:t>Respect</a:t>
          </a:r>
        </a:p>
      </dsp:txBody>
      <dsp:txXfrm>
        <a:off x="2090351" y="2385989"/>
        <a:ext cx="849305" cy="535115"/>
      </dsp:txXfrm>
    </dsp:sp>
    <dsp:sp modelId="{D6C3D1D9-631A-B545-A71B-8B11B3905BC1}">
      <dsp:nvSpPr>
        <dsp:cNvPr id="0" name=""/>
        <dsp:cNvSpPr/>
      </dsp:nvSpPr>
      <dsp:spPr>
        <a:xfrm rot="10800000">
          <a:off x="1793893" y="1475153"/>
          <a:ext cx="2668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681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18DAB-8667-B44C-B654-365B77DF93D2}">
      <dsp:nvSpPr>
        <dsp:cNvPr id="0" name=""/>
        <dsp:cNvSpPr/>
      </dsp:nvSpPr>
      <dsp:spPr>
        <a:xfrm>
          <a:off x="879327" y="1178647"/>
          <a:ext cx="914566" cy="5930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000000"/>
              </a:solidFill>
            </a:rPr>
            <a:t>Reward</a:t>
          </a:r>
        </a:p>
      </dsp:txBody>
      <dsp:txXfrm>
        <a:off x="908275" y="1207595"/>
        <a:ext cx="856670" cy="535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DCC14-AE3E-DE48-9AA9-D2B948AD8921}" type="datetimeFigureOut">
              <a:rPr lang="en-US" smtClean="0"/>
              <a:t>2/21/19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B3D85-482A-4F4D-A66B-D6BAF06B2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837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0613529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We</a:t>
            </a:r>
            <a:r>
              <a:rPr lang="en-US" baseline="0" dirty="0" smtClean="0"/>
              <a:t> received responses from all around the world, and from every type of provider.  This is a widespread problem.  While my talk will focus largely on physicians, since that is my area of most awareness, most of what I discuss applies to all types of healthcare providers.  </a:t>
            </a:r>
            <a:endParaRPr dirty="0"/>
          </a:p>
        </p:txBody>
      </p:sp>
      <p:sp>
        <p:nvSpPr>
          <p:cNvPr id="199" name="Google Shape;1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54.4% exhibit at least one symptom of “Burnout”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—Merritt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Hawkins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2018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survey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costs up to $1M to replace each physician who leaves a system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year, ~900k patients are left without a physician, because of physician suicides, early retirement, or relocation</a:t>
            </a:r>
            <a:endParaRPr dirty="0"/>
          </a:p>
        </p:txBody>
      </p:sp>
      <p:sp>
        <p:nvSpPr>
          <p:cNvPr id="223" name="Google Shape;22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term was first used to describe an invisible wound inflicted on soldiers when they witnessed or perpetrated unspeakable acts in the context of war.  Unlike PTSD, which is a fear-based response to life-threats, moral injury is, as Nancy Sherman at Georgetown describes it,  the feeling of existential disorientation--a feeling of the erosion of a sense of goodness and humanity.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So, how does this relate to medicine?</a:t>
            </a:r>
            <a:endParaRPr lang="en-US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Nearly every physician takes some type of oath.  And virtually every one of those oaths describes the physician’s obligation to put the needs of the patient first.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0717B-FB2C-479C-93B3-5333AB1DA9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81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3186953" y="201216"/>
            <a:ext cx="5669400" cy="292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68940" y="201216"/>
            <a:ext cx="183000" cy="291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3200400" y="3156697"/>
            <a:ext cx="5459100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Century Gothic"/>
              <a:buNone/>
              <a:defRPr sz="46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3200400" y="3943350"/>
            <a:ext cx="54591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36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spcBef>
                <a:spcPts val="36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3276600" y="292894"/>
            <a:ext cx="5504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3218688" y="4767263"/>
            <a:ext cx="4736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US" smtClean="0"/>
              <a:t>moralinjury.healthcare</a:t>
            </a:r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256494" y="4767263"/>
            <a:ext cx="685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2" descr="Original on 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6907" y="714693"/>
            <a:ext cx="1457113" cy="1526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ntent">
  <p:cSld name="4 Conte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/>
          <p:nvPr/>
        </p:nvSpPr>
        <p:spPr>
          <a:xfrm>
            <a:off x="8148918" y="201216"/>
            <a:ext cx="718200" cy="123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/>
          </p:nvPr>
        </p:nvSpPr>
        <p:spPr>
          <a:xfrm>
            <a:off x="457199" y="685800"/>
            <a:ext cx="7391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body" idx="1"/>
          </p:nvPr>
        </p:nvSpPr>
        <p:spPr>
          <a:xfrm>
            <a:off x="4282440" y="1660921"/>
            <a:ext cx="35661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dt" idx="10"/>
          </p:nvPr>
        </p:nvSpPr>
        <p:spPr>
          <a:xfrm>
            <a:off x="7198659" y="4767263"/>
            <a:ext cx="1752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ftr" idx="11"/>
          </p:nvPr>
        </p:nvSpPr>
        <p:spPr>
          <a:xfrm>
            <a:off x="174812" y="4767263"/>
            <a:ext cx="600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US" smtClean="0"/>
              <a:t>moralinjury.healthcare</a:t>
            </a:r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ldNum" idx="12"/>
          </p:nvPr>
        </p:nvSpPr>
        <p:spPr>
          <a:xfrm>
            <a:off x="8256494" y="270762"/>
            <a:ext cx="50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body" idx="2"/>
          </p:nvPr>
        </p:nvSpPr>
        <p:spPr>
          <a:xfrm>
            <a:off x="4282440" y="3168730"/>
            <a:ext cx="35661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body" idx="3"/>
          </p:nvPr>
        </p:nvSpPr>
        <p:spPr>
          <a:xfrm>
            <a:off x="457200" y="1660921"/>
            <a:ext cx="35661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body" idx="4"/>
          </p:nvPr>
        </p:nvSpPr>
        <p:spPr>
          <a:xfrm>
            <a:off x="457200" y="3168730"/>
            <a:ext cx="35661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12" name="Google Shape;38;p4" descr="Original on Transparent.png"/>
          <p:cNvPicPr preferRelativeResize="0"/>
          <p:nvPr userDrawn="1"/>
        </p:nvPicPr>
        <p:blipFill rotWithShape="1">
          <a:blip r:embed="rId2">
            <a:alphaModFix/>
          </a:blip>
          <a:srcRect l="9099" r="10381" b="39884"/>
          <a:stretch/>
        </p:blipFill>
        <p:spPr>
          <a:xfrm>
            <a:off x="8062788" y="3981958"/>
            <a:ext cx="980482" cy="617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/>
          <p:nvPr/>
        </p:nvSpPr>
        <p:spPr>
          <a:xfrm>
            <a:off x="8148918" y="201216"/>
            <a:ext cx="718200" cy="42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5"/>
          <p:cNvSpPr txBox="1">
            <a:spLocks noGrp="1"/>
          </p:cNvSpPr>
          <p:nvPr>
            <p:ph type="title"/>
          </p:nvPr>
        </p:nvSpPr>
        <p:spPr>
          <a:xfrm>
            <a:off x="457199" y="746312"/>
            <a:ext cx="3566100" cy="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body" idx="1"/>
          </p:nvPr>
        </p:nvSpPr>
        <p:spPr>
          <a:xfrm>
            <a:off x="4762052" y="742950"/>
            <a:ext cx="3566100" cy="38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body" idx="2"/>
          </p:nvPr>
        </p:nvSpPr>
        <p:spPr>
          <a:xfrm>
            <a:off x="457199" y="1543050"/>
            <a:ext cx="35661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rgbClr val="4C0000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rgbClr val="4C0000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dt" idx="10"/>
          </p:nvPr>
        </p:nvSpPr>
        <p:spPr>
          <a:xfrm>
            <a:off x="7198659" y="4767263"/>
            <a:ext cx="1752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ftr" idx="11"/>
          </p:nvPr>
        </p:nvSpPr>
        <p:spPr>
          <a:xfrm>
            <a:off x="174812" y="4767263"/>
            <a:ext cx="600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US" smtClean="0"/>
              <a:t>moralinjury.healthcare</a:t>
            </a:r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sldNum" idx="12"/>
          </p:nvPr>
        </p:nvSpPr>
        <p:spPr>
          <a:xfrm>
            <a:off x="8256494" y="270762"/>
            <a:ext cx="50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" name="Google Shape;38;p4" descr="Original on Transparent.png"/>
          <p:cNvPicPr preferRelativeResize="0"/>
          <p:nvPr userDrawn="1"/>
        </p:nvPicPr>
        <p:blipFill rotWithShape="1">
          <a:blip r:embed="rId2">
            <a:alphaModFix/>
          </a:blip>
          <a:srcRect l="9099" r="10381" b="39884"/>
          <a:stretch/>
        </p:blipFill>
        <p:spPr>
          <a:xfrm>
            <a:off x="8192381" y="4126269"/>
            <a:ext cx="980482" cy="617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/>
          <p:nvPr/>
        </p:nvSpPr>
        <p:spPr>
          <a:xfrm>
            <a:off x="4746811" y="201216"/>
            <a:ext cx="4114800" cy="42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p16"/>
          <p:cNvSpPr txBox="1">
            <a:spLocks noGrp="1"/>
          </p:cNvSpPr>
          <p:nvPr>
            <p:ph type="title"/>
          </p:nvPr>
        </p:nvSpPr>
        <p:spPr>
          <a:xfrm>
            <a:off x="457199" y="746312"/>
            <a:ext cx="3566100" cy="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body" idx="1"/>
          </p:nvPr>
        </p:nvSpPr>
        <p:spPr>
          <a:xfrm>
            <a:off x="457199" y="1543050"/>
            <a:ext cx="35661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rgbClr val="4C0000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rgbClr val="4C0000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dt" idx="10"/>
          </p:nvPr>
        </p:nvSpPr>
        <p:spPr>
          <a:xfrm>
            <a:off x="161365" y="4593011"/>
            <a:ext cx="1752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8" name="Google Shape;138;p16"/>
          <p:cNvSpPr txBox="1">
            <a:spLocks noGrp="1"/>
          </p:cNvSpPr>
          <p:nvPr>
            <p:ph type="ftr" idx="11"/>
          </p:nvPr>
        </p:nvSpPr>
        <p:spPr>
          <a:xfrm>
            <a:off x="174812" y="4767263"/>
            <a:ext cx="3863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US" smtClean="0"/>
              <a:t>moralinjury.healthcare</a:t>
            </a:r>
            <a:endParaRPr/>
          </a:p>
        </p:txBody>
      </p:sp>
      <p:sp>
        <p:nvSpPr>
          <p:cNvPr id="139" name="Google Shape;139;p16"/>
          <p:cNvSpPr txBox="1">
            <a:spLocks noGrp="1"/>
          </p:cNvSpPr>
          <p:nvPr>
            <p:ph type="sldNum" idx="12"/>
          </p:nvPr>
        </p:nvSpPr>
        <p:spPr>
          <a:xfrm>
            <a:off x="8256494" y="270762"/>
            <a:ext cx="50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p16"/>
          <p:cNvSpPr>
            <a:spLocks noGrp="1"/>
          </p:cNvSpPr>
          <p:nvPr>
            <p:ph type="pic" idx="2"/>
          </p:nvPr>
        </p:nvSpPr>
        <p:spPr>
          <a:xfrm>
            <a:off x="4760258" y="742950"/>
            <a:ext cx="4096500" cy="42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10" name="Google Shape;38;p4" descr="Original on Transparent.png"/>
          <p:cNvPicPr preferRelativeResize="0"/>
          <p:nvPr userDrawn="1"/>
        </p:nvPicPr>
        <p:blipFill rotWithShape="1">
          <a:blip r:embed="rId2">
            <a:alphaModFix/>
          </a:blip>
          <a:srcRect l="9099" r="10381" b="39884"/>
          <a:stretch/>
        </p:blipFill>
        <p:spPr>
          <a:xfrm>
            <a:off x="8062788" y="4386030"/>
            <a:ext cx="980482" cy="617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above Caption" type="picTx">
  <p:cSld name="PICTURE_WITH_CAPTIO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/>
          <p:nvPr/>
        </p:nvSpPr>
        <p:spPr>
          <a:xfrm>
            <a:off x="7216775" y="201216"/>
            <a:ext cx="1639500" cy="272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17"/>
          <p:cNvSpPr txBox="1">
            <a:spLocks noGrp="1"/>
          </p:cNvSpPr>
          <p:nvPr>
            <p:ph type="title"/>
          </p:nvPr>
        </p:nvSpPr>
        <p:spPr>
          <a:xfrm>
            <a:off x="458788" y="3200400"/>
            <a:ext cx="64770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5" name="Google Shape;145;p17"/>
          <p:cNvSpPr>
            <a:spLocks noGrp="1"/>
          </p:cNvSpPr>
          <p:nvPr>
            <p:ph type="pic" idx="2"/>
          </p:nvPr>
        </p:nvSpPr>
        <p:spPr>
          <a:xfrm>
            <a:off x="269874" y="201216"/>
            <a:ext cx="6858000" cy="27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4C0000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4C0000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body" idx="1"/>
          </p:nvPr>
        </p:nvSpPr>
        <p:spPr>
          <a:xfrm>
            <a:off x="458788" y="3630706"/>
            <a:ext cx="64755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rgbClr val="4C0000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rgbClr val="4C0000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dt" idx="10"/>
          </p:nvPr>
        </p:nvSpPr>
        <p:spPr>
          <a:xfrm>
            <a:off x="7198659" y="4767263"/>
            <a:ext cx="1752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ftr" idx="11"/>
          </p:nvPr>
        </p:nvSpPr>
        <p:spPr>
          <a:xfrm>
            <a:off x="174812" y="4767263"/>
            <a:ext cx="600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US" smtClean="0"/>
              <a:t>moralinjury.healthcare</a:t>
            </a:r>
            <a:endParaRPr/>
          </a:p>
        </p:txBody>
      </p:sp>
      <p:sp>
        <p:nvSpPr>
          <p:cNvPr id="149" name="Google Shape;149;p17"/>
          <p:cNvSpPr txBox="1">
            <a:spLocks noGrp="1"/>
          </p:cNvSpPr>
          <p:nvPr>
            <p:ph type="sldNum" idx="12"/>
          </p:nvPr>
        </p:nvSpPr>
        <p:spPr>
          <a:xfrm>
            <a:off x="8256494" y="270762"/>
            <a:ext cx="50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" name="Google Shape;38;p4" descr="Original on Transparent.png"/>
          <p:cNvPicPr preferRelativeResize="0"/>
          <p:nvPr userDrawn="1"/>
        </p:nvPicPr>
        <p:blipFill rotWithShape="1">
          <a:blip r:embed="rId2">
            <a:alphaModFix/>
          </a:blip>
          <a:srcRect l="9099" r="10381" b="39884"/>
          <a:stretch/>
        </p:blipFill>
        <p:spPr>
          <a:xfrm>
            <a:off x="8062788" y="3981958"/>
            <a:ext cx="980482" cy="617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ictures with Caption">
  <p:cSld name="4 Pictures with Caption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/>
          <p:nvPr/>
        </p:nvSpPr>
        <p:spPr>
          <a:xfrm>
            <a:off x="8135471" y="201216"/>
            <a:ext cx="720900" cy="272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3" name="Google Shape;153;p18"/>
          <p:cNvSpPr txBox="1">
            <a:spLocks noGrp="1"/>
          </p:cNvSpPr>
          <p:nvPr>
            <p:ph type="title"/>
          </p:nvPr>
        </p:nvSpPr>
        <p:spPr>
          <a:xfrm>
            <a:off x="458788" y="3200400"/>
            <a:ext cx="64770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4" name="Google Shape;154;p18"/>
          <p:cNvSpPr>
            <a:spLocks noGrp="1"/>
          </p:cNvSpPr>
          <p:nvPr>
            <p:ph type="pic" idx="2"/>
          </p:nvPr>
        </p:nvSpPr>
        <p:spPr>
          <a:xfrm>
            <a:off x="269874" y="201216"/>
            <a:ext cx="3006600" cy="27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4C0000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4C0000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5" name="Google Shape;155;p18"/>
          <p:cNvSpPr txBox="1">
            <a:spLocks noGrp="1"/>
          </p:cNvSpPr>
          <p:nvPr>
            <p:ph type="body" idx="1"/>
          </p:nvPr>
        </p:nvSpPr>
        <p:spPr>
          <a:xfrm>
            <a:off x="458788" y="3630706"/>
            <a:ext cx="64755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rgbClr val="4C0000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rgbClr val="4C0000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6" name="Google Shape;156;p18"/>
          <p:cNvSpPr txBox="1">
            <a:spLocks noGrp="1"/>
          </p:cNvSpPr>
          <p:nvPr>
            <p:ph type="dt" idx="10"/>
          </p:nvPr>
        </p:nvSpPr>
        <p:spPr>
          <a:xfrm>
            <a:off x="7198659" y="4767263"/>
            <a:ext cx="1752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ftr" idx="11"/>
          </p:nvPr>
        </p:nvSpPr>
        <p:spPr>
          <a:xfrm>
            <a:off x="174812" y="4767263"/>
            <a:ext cx="600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US" smtClean="0"/>
              <a:t>moralinjury.healthcare</a:t>
            </a:r>
            <a:endParaRPr/>
          </a:p>
        </p:txBody>
      </p:sp>
      <p:sp>
        <p:nvSpPr>
          <p:cNvPr id="158" name="Google Shape;158;p18"/>
          <p:cNvSpPr txBox="1">
            <a:spLocks noGrp="1"/>
          </p:cNvSpPr>
          <p:nvPr>
            <p:ph type="sldNum" idx="12"/>
          </p:nvPr>
        </p:nvSpPr>
        <p:spPr>
          <a:xfrm>
            <a:off x="8256494" y="270762"/>
            <a:ext cx="50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9" name="Google Shape;159;p18"/>
          <p:cNvSpPr>
            <a:spLocks noGrp="1"/>
          </p:cNvSpPr>
          <p:nvPr>
            <p:ph type="pic" idx="3"/>
          </p:nvPr>
        </p:nvSpPr>
        <p:spPr>
          <a:xfrm>
            <a:off x="3352800" y="201216"/>
            <a:ext cx="4701900" cy="13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4C0000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4C0000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0" name="Google Shape;160;p18"/>
          <p:cNvSpPr>
            <a:spLocks noGrp="1"/>
          </p:cNvSpPr>
          <p:nvPr>
            <p:ph type="pic" idx="4"/>
          </p:nvPr>
        </p:nvSpPr>
        <p:spPr>
          <a:xfrm>
            <a:off x="3352800" y="1598951"/>
            <a:ext cx="2304300" cy="13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4C0000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4C0000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1" name="Google Shape;161;p18"/>
          <p:cNvSpPr>
            <a:spLocks noGrp="1"/>
          </p:cNvSpPr>
          <p:nvPr>
            <p:ph type="pic" idx="5"/>
          </p:nvPr>
        </p:nvSpPr>
        <p:spPr>
          <a:xfrm>
            <a:off x="5750500" y="1598951"/>
            <a:ext cx="2304300" cy="13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4C0000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4C0000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13" name="Google Shape;38;p4" descr="Original on Transparent.png"/>
          <p:cNvPicPr preferRelativeResize="0"/>
          <p:nvPr userDrawn="1"/>
        </p:nvPicPr>
        <p:blipFill rotWithShape="1">
          <a:blip r:embed="rId2">
            <a:alphaModFix/>
          </a:blip>
          <a:srcRect l="9099" r="10381" b="39884"/>
          <a:stretch/>
        </p:blipFill>
        <p:spPr>
          <a:xfrm>
            <a:off x="8062788" y="3981958"/>
            <a:ext cx="980482" cy="617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/>
          <p:nvPr/>
        </p:nvSpPr>
        <p:spPr>
          <a:xfrm>
            <a:off x="7212106" y="201216"/>
            <a:ext cx="1645800" cy="123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457199" y="685800"/>
            <a:ext cx="6508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6" name="Google Shape;166;p19"/>
          <p:cNvSpPr txBox="1">
            <a:spLocks noGrp="1"/>
          </p:cNvSpPr>
          <p:nvPr>
            <p:ph type="body" idx="1"/>
          </p:nvPr>
        </p:nvSpPr>
        <p:spPr>
          <a:xfrm rot="5400000">
            <a:off x="2242676" y="-128250"/>
            <a:ext cx="2937300" cy="6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◼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7" name="Google Shape;167;p19"/>
          <p:cNvSpPr txBox="1">
            <a:spLocks noGrp="1"/>
          </p:cNvSpPr>
          <p:nvPr>
            <p:ph type="dt" idx="10"/>
          </p:nvPr>
        </p:nvSpPr>
        <p:spPr>
          <a:xfrm>
            <a:off x="7198659" y="4767263"/>
            <a:ext cx="1752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8" name="Google Shape;168;p19"/>
          <p:cNvSpPr txBox="1">
            <a:spLocks noGrp="1"/>
          </p:cNvSpPr>
          <p:nvPr>
            <p:ph type="ftr" idx="11"/>
          </p:nvPr>
        </p:nvSpPr>
        <p:spPr>
          <a:xfrm>
            <a:off x="174812" y="4767263"/>
            <a:ext cx="600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US" smtClean="0"/>
              <a:t>moralinjury.healthcare</a:t>
            </a:r>
            <a:endParaRPr/>
          </a:p>
        </p:txBody>
      </p:sp>
      <p:sp>
        <p:nvSpPr>
          <p:cNvPr id="169" name="Google Shape;169;p19"/>
          <p:cNvSpPr txBox="1">
            <a:spLocks noGrp="1"/>
          </p:cNvSpPr>
          <p:nvPr>
            <p:ph type="sldNum" idx="12"/>
          </p:nvPr>
        </p:nvSpPr>
        <p:spPr>
          <a:xfrm>
            <a:off x="8256494" y="270762"/>
            <a:ext cx="50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" name="Google Shape;38;p4" descr="Original on Transparent.png"/>
          <p:cNvPicPr preferRelativeResize="0"/>
          <p:nvPr userDrawn="1"/>
        </p:nvPicPr>
        <p:blipFill rotWithShape="1">
          <a:blip r:embed="rId2">
            <a:alphaModFix/>
          </a:blip>
          <a:srcRect l="9099" r="10381" b="39884"/>
          <a:stretch/>
        </p:blipFill>
        <p:spPr>
          <a:xfrm>
            <a:off x="8062788" y="3981958"/>
            <a:ext cx="980482" cy="617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/>
          <p:nvPr/>
        </p:nvSpPr>
        <p:spPr>
          <a:xfrm>
            <a:off x="8148918" y="201216"/>
            <a:ext cx="718200" cy="42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/>
          </p:nvPr>
        </p:nvSpPr>
        <p:spPr>
          <a:xfrm rot="5400000">
            <a:off x="6295844" y="2024418"/>
            <a:ext cx="3818100" cy="13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4" name="Google Shape;174;p20"/>
          <p:cNvSpPr txBox="1">
            <a:spLocks noGrp="1"/>
          </p:cNvSpPr>
          <p:nvPr>
            <p:ph type="body" idx="1"/>
          </p:nvPr>
        </p:nvSpPr>
        <p:spPr>
          <a:xfrm rot="5400000">
            <a:off x="1551000" y="-317232"/>
            <a:ext cx="38322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◼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dt" idx="10"/>
          </p:nvPr>
        </p:nvSpPr>
        <p:spPr>
          <a:xfrm>
            <a:off x="7198659" y="4767263"/>
            <a:ext cx="1752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ftr" idx="11"/>
          </p:nvPr>
        </p:nvSpPr>
        <p:spPr>
          <a:xfrm>
            <a:off x="174812" y="4767263"/>
            <a:ext cx="600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US" smtClean="0"/>
              <a:t>moralinjury.healthcare</a:t>
            </a:r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sldNum" idx="12"/>
          </p:nvPr>
        </p:nvSpPr>
        <p:spPr>
          <a:xfrm>
            <a:off x="8256494" y="270762"/>
            <a:ext cx="50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/>
          <p:nvPr/>
        </p:nvSpPr>
        <p:spPr>
          <a:xfrm>
            <a:off x="8148918" y="201216"/>
            <a:ext cx="718200" cy="123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457199" y="685800"/>
            <a:ext cx="6508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7198659" y="4767263"/>
            <a:ext cx="1752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174812" y="4767263"/>
            <a:ext cx="600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US" smtClean="0"/>
              <a:t>moralinjury.healthcare</a:t>
            </a: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256494" y="270762"/>
            <a:ext cx="50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" name="Google Shape;38;p4" descr="Original on Transparent.png"/>
          <p:cNvPicPr preferRelativeResize="0"/>
          <p:nvPr/>
        </p:nvPicPr>
        <p:blipFill rotWithShape="1">
          <a:blip r:embed="rId2">
            <a:alphaModFix/>
          </a:blip>
          <a:srcRect l="9099" r="10381" b="39884"/>
          <a:stretch/>
        </p:blipFill>
        <p:spPr>
          <a:xfrm>
            <a:off x="8062788" y="3981958"/>
            <a:ext cx="980482" cy="617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457199" y="685800"/>
            <a:ext cx="6508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457199" y="1657350"/>
            <a:ext cx="6508500" cy="29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◼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>
            <a:off x="7212106" y="4767263"/>
            <a:ext cx="1752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174812" y="4767263"/>
            <a:ext cx="600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US" smtClean="0"/>
              <a:t>moralinjury.healthcare</a:t>
            </a:r>
            <a:endParaRPr/>
          </a:p>
        </p:txBody>
      </p:sp>
      <p:pic>
        <p:nvPicPr>
          <p:cNvPr id="7" name="Google Shape;38;p4" descr="Original on Transparent.png"/>
          <p:cNvPicPr preferRelativeResize="0"/>
          <p:nvPr userDrawn="1"/>
        </p:nvPicPr>
        <p:blipFill rotWithShape="1">
          <a:blip r:embed="rId2">
            <a:alphaModFix/>
          </a:blip>
          <a:srcRect l="9099" r="10381" b="39884"/>
          <a:stretch/>
        </p:blipFill>
        <p:spPr>
          <a:xfrm>
            <a:off x="8033923" y="277964"/>
            <a:ext cx="980482" cy="617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Picture">
  <p:cSld name="Title Slide with Pictur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/>
          <p:nvPr/>
        </p:nvSpPr>
        <p:spPr>
          <a:xfrm>
            <a:off x="3186953" y="201216"/>
            <a:ext cx="5669400" cy="192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7"/>
          <p:cNvSpPr txBox="1">
            <a:spLocks noGrp="1"/>
          </p:cNvSpPr>
          <p:nvPr>
            <p:ph type="ctrTitle"/>
          </p:nvPr>
        </p:nvSpPr>
        <p:spPr>
          <a:xfrm>
            <a:off x="3200399" y="3128963"/>
            <a:ext cx="54579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Century Gothic"/>
              <a:buNone/>
              <a:defRPr sz="46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ubTitle" idx="1"/>
          </p:nvPr>
        </p:nvSpPr>
        <p:spPr>
          <a:xfrm>
            <a:off x="3200401" y="3943349"/>
            <a:ext cx="54579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36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spcBef>
                <a:spcPts val="36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dt" idx="10"/>
          </p:nvPr>
        </p:nvSpPr>
        <p:spPr>
          <a:xfrm>
            <a:off x="3276600" y="292474"/>
            <a:ext cx="5499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ftr" idx="11"/>
          </p:nvPr>
        </p:nvSpPr>
        <p:spPr>
          <a:xfrm>
            <a:off x="3213847" y="4767263"/>
            <a:ext cx="473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US" smtClean="0"/>
              <a:t>moralinjury.healthcare</a:t>
            </a:r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8265459" y="4767263"/>
            <a:ext cx="685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1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1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1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1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1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1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1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1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1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7"/>
          <p:cNvSpPr>
            <a:spLocks noGrp="1"/>
          </p:cNvSpPr>
          <p:nvPr>
            <p:ph type="pic" idx="2"/>
          </p:nvPr>
        </p:nvSpPr>
        <p:spPr>
          <a:xfrm>
            <a:off x="3200400" y="2158253"/>
            <a:ext cx="56469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2" name="Google Shape;62;p7"/>
          <p:cNvSpPr/>
          <p:nvPr/>
        </p:nvSpPr>
        <p:spPr>
          <a:xfrm>
            <a:off x="268940" y="201216"/>
            <a:ext cx="183000" cy="291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3" name="Google Shape;63;p7" descr="Original on 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6907" y="714693"/>
            <a:ext cx="1457113" cy="1526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Picture">
  <p:cSld name="Title, Content, and Pictur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2178423" y="685800"/>
            <a:ext cx="6508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2178423" y="1657350"/>
            <a:ext cx="6508500" cy="29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◼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dt" idx="10"/>
          </p:nvPr>
        </p:nvSpPr>
        <p:spPr>
          <a:xfrm>
            <a:off x="7212106" y="4767263"/>
            <a:ext cx="1752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ftr" idx="11"/>
          </p:nvPr>
        </p:nvSpPr>
        <p:spPr>
          <a:xfrm>
            <a:off x="2178423" y="4767263"/>
            <a:ext cx="4926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US" smtClean="0"/>
              <a:t>moralinjury.healthcare</a:t>
            </a:r>
            <a:endParaRPr/>
          </a:p>
        </p:txBody>
      </p:sp>
      <p:sp>
        <p:nvSpPr>
          <p:cNvPr id="69" name="Google Shape;69;p8"/>
          <p:cNvSpPr>
            <a:spLocks noGrp="1"/>
          </p:cNvSpPr>
          <p:nvPr>
            <p:ph type="pic" idx="2"/>
          </p:nvPr>
        </p:nvSpPr>
        <p:spPr>
          <a:xfrm>
            <a:off x="269875" y="1799082"/>
            <a:ext cx="1645800" cy="31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70" name="Google Shape;70;p8" descr="Original on 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5606" y="150500"/>
            <a:ext cx="1457113" cy="1526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with Picture">
  <p:cSld name="Section with Pictur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/>
          <p:nvPr/>
        </p:nvSpPr>
        <p:spPr>
          <a:xfrm>
            <a:off x="269875" y="3580279"/>
            <a:ext cx="2971800" cy="138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3720354" y="2571751"/>
            <a:ext cx="4966500" cy="10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Century Gothic"/>
              <a:buNone/>
              <a:defRPr sz="46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1"/>
          </p:nvPr>
        </p:nvSpPr>
        <p:spPr>
          <a:xfrm>
            <a:off x="3720354" y="3618311"/>
            <a:ext cx="49665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4C0000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4C0000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ldNum" idx="12"/>
          </p:nvPr>
        </p:nvSpPr>
        <p:spPr>
          <a:xfrm>
            <a:off x="351212" y="4578724"/>
            <a:ext cx="50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6" name="Google Shape;76;p9" descr="Original on 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1212" y="301278"/>
            <a:ext cx="2167845" cy="2270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/>
          <p:nvPr/>
        </p:nvSpPr>
        <p:spPr>
          <a:xfrm>
            <a:off x="8148918" y="201216"/>
            <a:ext cx="718200" cy="123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457199" y="685800"/>
            <a:ext cx="7388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body" idx="1"/>
          </p:nvPr>
        </p:nvSpPr>
        <p:spPr>
          <a:xfrm>
            <a:off x="457200" y="1540599"/>
            <a:ext cx="3566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4C0000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rgbClr val="4C0000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body" idx="2"/>
          </p:nvPr>
        </p:nvSpPr>
        <p:spPr>
          <a:xfrm>
            <a:off x="457200" y="2017058"/>
            <a:ext cx="3566100" cy="25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4C0000"/>
              </a:buClr>
              <a:buSzPts val="1600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4C0000"/>
              </a:buClr>
              <a:buSzPts val="1600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body" idx="3"/>
          </p:nvPr>
        </p:nvSpPr>
        <p:spPr>
          <a:xfrm>
            <a:off x="4279391" y="1540599"/>
            <a:ext cx="3566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4C0000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rgbClr val="4C0000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4"/>
          </p:nvPr>
        </p:nvSpPr>
        <p:spPr>
          <a:xfrm>
            <a:off x="4279391" y="2017058"/>
            <a:ext cx="3566100" cy="25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4C0000"/>
              </a:buClr>
              <a:buSzPts val="1600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4C0000"/>
              </a:buClr>
              <a:buSzPts val="1600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dt" idx="10"/>
          </p:nvPr>
        </p:nvSpPr>
        <p:spPr>
          <a:xfrm>
            <a:off x="7198659" y="4767263"/>
            <a:ext cx="1752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ftr" idx="11"/>
          </p:nvPr>
        </p:nvSpPr>
        <p:spPr>
          <a:xfrm>
            <a:off x="174812" y="4767263"/>
            <a:ext cx="600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US" smtClean="0"/>
              <a:t>moralinjury.healthcare</a:t>
            </a:r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sldNum" idx="12"/>
          </p:nvPr>
        </p:nvSpPr>
        <p:spPr>
          <a:xfrm>
            <a:off x="8256494" y="270762"/>
            <a:ext cx="50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7" name="Google Shape;87;p10" descr="Original on Transparent.png"/>
          <p:cNvPicPr preferRelativeResize="0"/>
          <p:nvPr/>
        </p:nvPicPr>
        <p:blipFill rotWithShape="1">
          <a:blip r:embed="rId2">
            <a:alphaModFix/>
          </a:blip>
          <a:srcRect l="9099" r="10381" b="39884"/>
          <a:stretch/>
        </p:blipFill>
        <p:spPr>
          <a:xfrm>
            <a:off x="8016267" y="3991579"/>
            <a:ext cx="1052661" cy="617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, Top and Bottom">
  <p:cSld name="2 Content, Top and Bottom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/>
          <p:nvPr/>
        </p:nvSpPr>
        <p:spPr>
          <a:xfrm>
            <a:off x="8148918" y="201216"/>
            <a:ext cx="718200" cy="123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11"/>
          <p:cNvSpPr txBox="1">
            <a:spLocks noGrp="1"/>
          </p:cNvSpPr>
          <p:nvPr>
            <p:ph type="title"/>
          </p:nvPr>
        </p:nvSpPr>
        <p:spPr>
          <a:xfrm>
            <a:off x="457199" y="685800"/>
            <a:ext cx="7391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body" idx="1"/>
          </p:nvPr>
        </p:nvSpPr>
        <p:spPr>
          <a:xfrm>
            <a:off x="457199" y="1660921"/>
            <a:ext cx="73962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dt" idx="10"/>
          </p:nvPr>
        </p:nvSpPr>
        <p:spPr>
          <a:xfrm>
            <a:off x="7198659" y="4767263"/>
            <a:ext cx="1752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ftr" idx="11"/>
          </p:nvPr>
        </p:nvSpPr>
        <p:spPr>
          <a:xfrm>
            <a:off x="174812" y="4767263"/>
            <a:ext cx="600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US" smtClean="0"/>
              <a:t>moralinjury.healthcare</a:t>
            </a:r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sldNum" idx="12"/>
          </p:nvPr>
        </p:nvSpPr>
        <p:spPr>
          <a:xfrm>
            <a:off x="8256494" y="270762"/>
            <a:ext cx="50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body" idx="2"/>
          </p:nvPr>
        </p:nvSpPr>
        <p:spPr>
          <a:xfrm>
            <a:off x="457199" y="3168730"/>
            <a:ext cx="73962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96" name="Google Shape;96;p11" descr="Original on Transparent.png"/>
          <p:cNvPicPr preferRelativeResize="0"/>
          <p:nvPr/>
        </p:nvPicPr>
        <p:blipFill rotWithShape="1">
          <a:blip r:embed="rId2">
            <a:alphaModFix/>
          </a:blip>
          <a:srcRect l="9099" r="10381" b="39884"/>
          <a:stretch/>
        </p:blipFill>
        <p:spPr>
          <a:xfrm>
            <a:off x="8016267" y="3991579"/>
            <a:ext cx="1052661" cy="617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ntent">
  <p:cSld name="3 Conten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/>
          <p:nvPr/>
        </p:nvSpPr>
        <p:spPr>
          <a:xfrm>
            <a:off x="8148918" y="201216"/>
            <a:ext cx="718200" cy="123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2"/>
          <p:cNvSpPr txBox="1">
            <a:spLocks noGrp="1"/>
          </p:cNvSpPr>
          <p:nvPr>
            <p:ph type="title"/>
          </p:nvPr>
        </p:nvSpPr>
        <p:spPr>
          <a:xfrm>
            <a:off x="457199" y="685800"/>
            <a:ext cx="7391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body" idx="1"/>
          </p:nvPr>
        </p:nvSpPr>
        <p:spPr>
          <a:xfrm>
            <a:off x="4282440" y="1660921"/>
            <a:ext cx="35661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dt" idx="10"/>
          </p:nvPr>
        </p:nvSpPr>
        <p:spPr>
          <a:xfrm>
            <a:off x="7198659" y="4767263"/>
            <a:ext cx="1752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ftr" idx="11"/>
          </p:nvPr>
        </p:nvSpPr>
        <p:spPr>
          <a:xfrm>
            <a:off x="174812" y="4767263"/>
            <a:ext cx="600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US" smtClean="0"/>
              <a:t>moralinjury.healthcare</a:t>
            </a:r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sldNum" idx="12"/>
          </p:nvPr>
        </p:nvSpPr>
        <p:spPr>
          <a:xfrm>
            <a:off x="8256494" y="270762"/>
            <a:ext cx="50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body" idx="2"/>
          </p:nvPr>
        </p:nvSpPr>
        <p:spPr>
          <a:xfrm>
            <a:off x="4282440" y="3168730"/>
            <a:ext cx="35661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body" idx="3"/>
          </p:nvPr>
        </p:nvSpPr>
        <p:spPr>
          <a:xfrm>
            <a:off x="457200" y="1660922"/>
            <a:ext cx="3566100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11" name="Google Shape;38;p4" descr="Original on Transparent.png"/>
          <p:cNvPicPr preferRelativeResize="0"/>
          <p:nvPr userDrawn="1"/>
        </p:nvPicPr>
        <p:blipFill rotWithShape="1">
          <a:blip r:embed="rId2">
            <a:alphaModFix/>
          </a:blip>
          <a:srcRect l="9099" r="10381" b="39884"/>
          <a:stretch/>
        </p:blipFill>
        <p:spPr>
          <a:xfrm>
            <a:off x="8062788" y="3981958"/>
            <a:ext cx="980482" cy="617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199" y="685800"/>
            <a:ext cx="6508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199" y="1657350"/>
            <a:ext cx="6508500" cy="29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◼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74812" y="4767263"/>
            <a:ext cx="600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US" dirty="0" err="1" smtClean="0"/>
              <a:t>www.moralinjury.healthcare</a:t>
            </a:r>
            <a:r>
              <a:rPr lang="en-US" dirty="0" smtClean="0"/>
              <a:t>		</a:t>
            </a:r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256494" y="270762"/>
            <a:ext cx="50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016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>
            <a:spLocks noGrp="1"/>
          </p:cNvSpPr>
          <p:nvPr>
            <p:ph type="ctrTitle"/>
          </p:nvPr>
        </p:nvSpPr>
        <p:spPr>
          <a:xfrm>
            <a:off x="3200400" y="3335597"/>
            <a:ext cx="5459100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</a:pPr>
            <a:r>
              <a:rPr lang="en-US" sz="2800" b="0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Physician Distress: </a:t>
            </a:r>
            <a:r>
              <a:rPr lang="en-US" sz="2800" b="0" i="0" u="none" strike="noStrike" cap="none" dirty="0" smtClean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2800" b="0" i="0" u="none" strike="noStrike" cap="none" dirty="0" smtClean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800" b="0" i="0" u="none" strike="noStrike" cap="none" dirty="0" smtClean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It’s Moral Injury, Not Burnout</a:t>
            </a:r>
            <a:endParaRPr sz="2800" b="0" i="0" u="none" strike="noStrike" cap="none" dirty="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1"/>
          <p:cNvSpPr txBox="1">
            <a:spLocks noGrp="1"/>
          </p:cNvSpPr>
          <p:nvPr>
            <p:ph type="subTitle" idx="1"/>
          </p:nvPr>
        </p:nvSpPr>
        <p:spPr>
          <a:xfrm>
            <a:off x="3200400" y="4200525"/>
            <a:ext cx="54591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lang="en-US" dirty="0"/>
              <a:t>Wendy Dean</a:t>
            </a:r>
            <a:r>
              <a:rPr lang="en-US" sz="16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600" b="0" i="0" u="none" strike="noStrike" cap="none" dirty="0" smtClean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MD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85800"/>
            <a:ext cx="7684493" cy="857400"/>
          </a:xfrm>
        </p:spPr>
        <p:txBody>
          <a:bodyPr/>
          <a:lstStyle/>
          <a:p>
            <a:r>
              <a:rPr lang="en-US" dirty="0"/>
              <a:t>Elements of Physician Satisfaction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moralinjury.healthcare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15135033"/>
              </p:ext>
            </p:extLst>
          </p:nvPr>
        </p:nvGraphicFramePr>
        <p:xfrm>
          <a:off x="1973936" y="1758462"/>
          <a:ext cx="5030602" cy="2950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5455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5A31E9-33A8-4AC6-AB2F-A8927DAA2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55663E-5E22-41B7-85BB-79D061196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15" y="1657350"/>
            <a:ext cx="7268634" cy="29373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B</a:t>
            </a:r>
            <a:r>
              <a:rPr lang="en-US" dirty="0" smtClean="0"/>
              <a:t>oundaries</a:t>
            </a:r>
          </a:p>
          <a:p>
            <a:pPr>
              <a:buFont typeface="Arial"/>
              <a:buChar char="•"/>
            </a:pPr>
            <a:r>
              <a:rPr lang="en-US" dirty="0" smtClean="0"/>
              <a:t>Physician leaders who have not forsaken their commitment to clinical care</a:t>
            </a:r>
          </a:p>
          <a:p>
            <a:pPr>
              <a:buFont typeface="Arial"/>
              <a:buChar char="•"/>
            </a:pPr>
            <a:r>
              <a:rPr lang="en-US" dirty="0" smtClean="0"/>
              <a:t>Working together</a:t>
            </a:r>
          </a:p>
          <a:p>
            <a:pPr>
              <a:buFont typeface="Arial"/>
              <a:buChar char="•"/>
            </a:pPr>
            <a:r>
              <a:rPr lang="en-US" dirty="0" smtClean="0"/>
              <a:t>Understanding the environment in which we work and how to influence change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err="1" smtClean="0"/>
              <a:t>moralinjury.healthcare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65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1769.jpg"/>
          <p:cNvPicPr>
            <a:picLocks noChangeAspect="1"/>
          </p:cNvPicPr>
          <p:nvPr/>
        </p:nvPicPr>
        <p:blipFill>
          <a:blip r:embed="rId2" cstate="print">
            <a:alphaModFix amt="4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 descr="UNADJUSTEDNONRAW_thumb_1060a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91" t="15844" r="9259" b="25513"/>
          <a:stretch/>
        </p:blipFill>
        <p:spPr>
          <a:xfrm rot="10800000">
            <a:off x="2613496" y="1561086"/>
            <a:ext cx="3874800" cy="216958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err="1" smtClean="0"/>
              <a:t>moralinjury.healthcare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8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Inception</a:t>
            </a:r>
            <a:endParaRPr sz="36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8637588" y="271463"/>
            <a:ext cx="506412" cy="27305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2</a:t>
            </a:fld>
            <a:endParaRPr lang="uk-UA"/>
          </a:p>
        </p:txBody>
      </p:sp>
      <p:pic>
        <p:nvPicPr>
          <p:cNvPr id="203" name="Google Shape;203;p24" descr="Screen Shot 2018-10-14 at 10.45.02 AM.png"/>
          <p:cNvPicPr preferRelativeResize="0"/>
          <p:nvPr/>
        </p:nvPicPr>
        <p:blipFill rotWithShape="1">
          <a:blip r:embed="rId3">
            <a:alphaModFix/>
          </a:blip>
          <a:srcRect l="1824" r="3182"/>
          <a:stretch/>
        </p:blipFill>
        <p:spPr>
          <a:xfrm>
            <a:off x="2370667" y="1670967"/>
            <a:ext cx="4522118" cy="28681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915834" y="4572000"/>
            <a:ext cx="1428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26 July 2018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moralinjury.healthcare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C4AF4E-2E47-4E62-91F5-91A6A9958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7" y="685800"/>
            <a:ext cx="8104720" cy="857400"/>
          </a:xfrm>
        </p:spPr>
        <p:txBody>
          <a:bodyPr/>
          <a:lstStyle/>
          <a:p>
            <a:r>
              <a:rPr lang="en-US" sz="3200" dirty="0"/>
              <a:t>Physician suicide: a disturbing statistic…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01F120-4CFF-483C-B69C-E9A46FAC3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57350"/>
            <a:ext cx="6850186" cy="2937300"/>
          </a:xfrm>
        </p:spPr>
        <p:txBody>
          <a:bodyPr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en-US" dirty="0"/>
              <a:t>An under-addressed ‘problem’</a:t>
            </a:r>
          </a:p>
          <a:p>
            <a:pPr lvl="1">
              <a:buFont typeface="Arial"/>
              <a:buChar char="•"/>
            </a:pPr>
            <a:r>
              <a:rPr lang="en-US" dirty="0"/>
              <a:t>~400 each year</a:t>
            </a:r>
          </a:p>
          <a:p>
            <a:pPr lvl="1">
              <a:buFont typeface="Arial"/>
              <a:buChar char="•"/>
            </a:pPr>
            <a:r>
              <a:rPr lang="en-US" dirty="0"/>
              <a:t>~900,000 physicians in the US</a:t>
            </a:r>
          </a:p>
          <a:p>
            <a:pPr lvl="1">
              <a:buFont typeface="Arial"/>
              <a:buChar char="•"/>
            </a:pPr>
            <a:r>
              <a:rPr lang="en-US" dirty="0"/>
              <a:t>44/100k→”Code Lavender”, resilience training, wellness </a:t>
            </a:r>
            <a:r>
              <a:rPr lang="en-US" dirty="0" smtClean="0"/>
              <a:t>committees</a:t>
            </a:r>
          </a:p>
          <a:p>
            <a:pPr marL="571500" lvl="1" indent="0">
              <a:buNone/>
            </a:pP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288 military suicides in 2014</a:t>
            </a:r>
          </a:p>
          <a:p>
            <a:pPr lvl="1">
              <a:buFont typeface="Arial"/>
              <a:buChar char="•"/>
            </a:pPr>
            <a:r>
              <a:rPr lang="en-US" dirty="0"/>
              <a:t>1.3M Active Duty + 850k Reservists</a:t>
            </a:r>
          </a:p>
          <a:p>
            <a:pPr lvl="1">
              <a:buFont typeface="Arial"/>
              <a:buChar char="•"/>
            </a:pPr>
            <a:r>
              <a:rPr lang="en-US" dirty="0"/>
              <a:t>22/100k→$100M in funding to study the problem and address the causes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moralinjury.healthcare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3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 txBox="1">
            <a:spLocks noGrp="1"/>
          </p:cNvSpPr>
          <p:nvPr>
            <p:ph type="title"/>
          </p:nvPr>
        </p:nvSpPr>
        <p:spPr>
          <a:xfrm>
            <a:off x="457199" y="685800"/>
            <a:ext cx="6508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 b="0" i="0" u="none" strike="noStrike" cap="none" dirty="0" smtClean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“burnout”?</a:t>
            </a:r>
            <a:endParaRPr sz="3600" b="0" i="0" u="none" strike="noStrike" cap="none" dirty="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6" name="Google Shape;226;p27"/>
          <p:cNvSpPr txBox="1">
            <a:spLocks noGrp="1"/>
          </p:cNvSpPr>
          <p:nvPr>
            <p:ph type="body" idx="1"/>
          </p:nvPr>
        </p:nvSpPr>
        <p:spPr>
          <a:xfrm>
            <a:off x="615461" y="1657350"/>
            <a:ext cx="6350237" cy="29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Exhaustion</a:t>
            </a:r>
            <a:endParaRPr dirty="0"/>
          </a:p>
          <a:p>
            <a:pPr indent="-457200"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Cynicism and detachment</a:t>
            </a:r>
            <a:endParaRPr sz="2000" b="0" i="0" u="none" strike="noStrike" cap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57200"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Ineffectiveness and lack of accomplishment</a:t>
            </a:r>
            <a:r>
              <a:rPr lang="en-US" sz="2000" b="0" i="0" u="none" strike="noStrike" cap="none" dirty="0" smtClean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indent="-457200">
              <a:buFont typeface="Arial"/>
              <a:buChar char="•"/>
            </a:pPr>
            <a:r>
              <a:rPr lang="en-US" dirty="0" smtClean="0"/>
              <a:t>Impacts:</a:t>
            </a:r>
            <a:endParaRPr dirty="0"/>
          </a:p>
        </p:txBody>
      </p:sp>
      <p:pic>
        <p:nvPicPr>
          <p:cNvPr id="227" name="Google Shape;227;p27" descr="5743718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0167" y="3347070"/>
            <a:ext cx="687985" cy="1037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7" descr="stk19975boj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24618" y="3327829"/>
            <a:ext cx="785918" cy="1056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7" descr="AA021257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8617" y="3452898"/>
            <a:ext cx="1022605" cy="93172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7"/>
          <p:cNvSpPr txBox="1"/>
          <p:nvPr/>
        </p:nvSpPr>
        <p:spPr>
          <a:xfrm>
            <a:off x="2126414" y="4434210"/>
            <a:ext cx="1233953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6"/>
                </a:solidFill>
                <a:latin typeface="Avenir"/>
                <a:ea typeface="Avenir"/>
                <a:cs typeface="Avenir"/>
                <a:sym typeface="Avenir"/>
              </a:rPr>
              <a:t>54-78%</a:t>
            </a:r>
            <a:endParaRPr sz="2400" b="1" dirty="0">
              <a:solidFill>
                <a:schemeClr val="accent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1" name="Google Shape;231;p27"/>
          <p:cNvSpPr txBox="1"/>
          <p:nvPr/>
        </p:nvSpPr>
        <p:spPr>
          <a:xfrm>
            <a:off x="4354591" y="4443618"/>
            <a:ext cx="10389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6"/>
                </a:solidFill>
                <a:latin typeface="Avenir"/>
                <a:ea typeface="Avenir"/>
                <a:cs typeface="Avenir"/>
                <a:sym typeface="Avenir"/>
              </a:rPr>
              <a:t>~$1M</a:t>
            </a:r>
            <a:endParaRPr sz="2400" b="1" dirty="0">
              <a:solidFill>
                <a:schemeClr val="accent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2" name="Google Shape;232;p27"/>
          <p:cNvSpPr txBox="1"/>
          <p:nvPr/>
        </p:nvSpPr>
        <p:spPr>
          <a:xfrm>
            <a:off x="6832393" y="4438867"/>
            <a:ext cx="9285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6"/>
                </a:solidFill>
                <a:latin typeface="Avenir"/>
                <a:ea typeface="Avenir"/>
                <a:cs typeface="Avenir"/>
                <a:sym typeface="Avenir"/>
              </a:rPr>
              <a:t>900k</a:t>
            </a:r>
            <a:endParaRPr sz="2400" b="1" dirty="0">
              <a:solidFill>
                <a:schemeClr val="accent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moralinjury.healthcare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8"/>
          <p:cNvSpPr txBox="1">
            <a:spLocks noGrp="1"/>
          </p:cNvSpPr>
          <p:nvPr>
            <p:ph type="title"/>
          </p:nvPr>
        </p:nvSpPr>
        <p:spPr>
          <a:xfrm>
            <a:off x="457198" y="227375"/>
            <a:ext cx="7332135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2800" b="0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US" sz="2800" b="0" i="0" u="none" strike="noStrike" cap="none" dirty="0" smtClean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 with the term “burnout” . . . </a:t>
            </a:r>
            <a:endParaRPr sz="2800" b="0" i="0" u="none" strike="noStrike" cap="none" dirty="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8" name="Google Shape;238;p28"/>
          <p:cNvSpPr txBox="1">
            <a:spLocks noGrp="1"/>
          </p:cNvSpPr>
          <p:nvPr>
            <p:ph type="body" idx="1"/>
          </p:nvPr>
        </p:nvSpPr>
        <p:spPr>
          <a:xfrm>
            <a:off x="700616" y="1756257"/>
            <a:ext cx="4200643" cy="2635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85750" algn="l" rtl="0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1400" b="0" i="0" u="none" strike="noStrike" cap="none" dirty="0" smtClean="0">
                <a:solidFill>
                  <a:schemeClr val="dk2"/>
                </a:solidFill>
                <a:sym typeface="Century Gothic"/>
              </a:rPr>
              <a:t>It implies </a:t>
            </a:r>
            <a:r>
              <a:rPr lang="en-US" sz="1400" b="0" i="0" u="none" strike="noStrike" cap="none" dirty="0">
                <a:solidFill>
                  <a:schemeClr val="dk2"/>
                </a:solidFill>
                <a:sym typeface="Century Gothic"/>
              </a:rPr>
              <a:t>a </a:t>
            </a:r>
            <a:r>
              <a:rPr lang="en-US" sz="1400" b="1" i="0" u="none" strike="noStrike" cap="none" dirty="0">
                <a:solidFill>
                  <a:schemeClr val="dk2"/>
                </a:solidFill>
                <a:sym typeface="Century Gothic"/>
              </a:rPr>
              <a:t>lack of </a:t>
            </a:r>
            <a:r>
              <a:rPr lang="en-US" sz="1400" b="1" i="0" u="none" strike="noStrike" cap="none" dirty="0" smtClean="0">
                <a:solidFill>
                  <a:schemeClr val="dk2"/>
                </a:solidFill>
                <a:sym typeface="Century Gothic"/>
              </a:rPr>
              <a:t>resilience</a:t>
            </a:r>
            <a:endParaRPr sz="1400" dirty="0"/>
          </a:p>
          <a:p>
            <a:pPr marL="274320" marR="0" lvl="0" indent="-285750" algn="l" rtl="0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2"/>
                </a:solidFill>
                <a:sym typeface="Century Gothic"/>
              </a:rPr>
              <a:t>It </a:t>
            </a:r>
            <a:r>
              <a:rPr lang="en-US" sz="1400" b="1" i="0" u="none" strike="noStrike" cap="none" dirty="0">
                <a:solidFill>
                  <a:schemeClr val="dk2"/>
                </a:solidFill>
                <a:sym typeface="Century Gothic"/>
              </a:rPr>
              <a:t>shifts responsibility </a:t>
            </a:r>
            <a:r>
              <a:rPr lang="en-US" sz="1400" b="0" i="0" u="none" strike="noStrike" cap="none" dirty="0">
                <a:solidFill>
                  <a:schemeClr val="dk2"/>
                </a:solidFill>
                <a:sym typeface="Century Gothic"/>
              </a:rPr>
              <a:t>for the crisis—and its solutions—onto individual </a:t>
            </a:r>
            <a:r>
              <a:rPr lang="en-US" sz="1400" b="0" i="0" u="none" strike="noStrike" cap="none" dirty="0" smtClean="0">
                <a:solidFill>
                  <a:schemeClr val="dk2"/>
                </a:solidFill>
                <a:sym typeface="Century Gothic"/>
              </a:rPr>
              <a:t>physicians</a:t>
            </a:r>
          </a:p>
          <a:p>
            <a:pPr marL="274320" marR="0" lvl="0" indent="-285750" algn="l" rtl="0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1400" b="0" i="0" u="none" strike="noStrike" cap="none" dirty="0" smtClean="0">
                <a:solidFill>
                  <a:schemeClr val="dk2"/>
                </a:solidFill>
                <a:sym typeface="Century Gothic"/>
              </a:rPr>
              <a:t>It </a:t>
            </a:r>
            <a:r>
              <a:rPr lang="en-US" sz="1400" b="0" i="0" u="none" strike="noStrike" cap="none" dirty="0">
                <a:solidFill>
                  <a:schemeClr val="dk2"/>
                </a:solidFill>
                <a:sym typeface="Century Gothic"/>
              </a:rPr>
              <a:t>fails to acknowledge the </a:t>
            </a:r>
            <a:r>
              <a:rPr lang="en-US" sz="1400" b="1" i="0" u="none" strike="noStrike" cap="none" dirty="0">
                <a:solidFill>
                  <a:schemeClr val="dk2"/>
                </a:solidFill>
                <a:sym typeface="Century Gothic"/>
              </a:rPr>
              <a:t>complexity</a:t>
            </a:r>
            <a:r>
              <a:rPr lang="en-US" sz="1400" b="0" i="0" u="none" strike="noStrike" cap="none" dirty="0">
                <a:solidFill>
                  <a:schemeClr val="dk2"/>
                </a:solidFill>
                <a:sym typeface="Century Gothic"/>
              </a:rPr>
              <a:t> of the drivers of distress</a:t>
            </a:r>
            <a:endParaRPr sz="1400" dirty="0"/>
          </a:p>
          <a:p>
            <a:pPr marL="274320" marR="0" lvl="0" indent="-285750" algn="l" rtl="0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2"/>
                </a:solidFill>
                <a:sym typeface="Century Gothic"/>
              </a:rPr>
              <a:t>It is </a:t>
            </a:r>
            <a:r>
              <a:rPr lang="en-US" sz="1400" b="1" i="0" u="none" strike="noStrike" cap="none" dirty="0">
                <a:solidFill>
                  <a:schemeClr val="dk2"/>
                </a:solidFill>
                <a:sym typeface="Century Gothic"/>
              </a:rPr>
              <a:t>victim blaming</a:t>
            </a:r>
            <a:endParaRPr sz="1400" dirty="0"/>
          </a:p>
          <a:p>
            <a:pPr marL="228600" marR="0" lvl="0" indent="-10160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1400" b="0" i="0" u="none" strike="noStrike" cap="none" dirty="0">
              <a:solidFill>
                <a:schemeClr val="dk2"/>
              </a:solidFill>
              <a:sym typeface="Century Gothic"/>
            </a:endParaRPr>
          </a:p>
        </p:txBody>
      </p:sp>
      <p:pic>
        <p:nvPicPr>
          <p:cNvPr id="4" name="Picture 3" descr="UNADJUSTEDNONRAW_thumb_1063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703" y="1433904"/>
            <a:ext cx="3073869" cy="307386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moralinjury.healthcare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AAD13D-F209-4B29-AE77-A8AB20B3E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84723"/>
            <a:ext cx="7512051" cy="510117"/>
          </a:xfrm>
        </p:spPr>
        <p:txBody>
          <a:bodyPr/>
          <a:lstStyle/>
          <a:p>
            <a:r>
              <a:rPr lang="en-US" sz="2800" dirty="0"/>
              <a:t>A note on resilience-based approaches…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724DB3-B525-43AC-A0CF-39AF92602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338385"/>
            <a:ext cx="4627032" cy="3281098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1600" dirty="0" smtClean="0"/>
              <a:t>Resilience is necessary in a high-intensity career </a:t>
            </a:r>
            <a:endParaRPr lang="en-US" sz="1600" dirty="0"/>
          </a:p>
          <a:p>
            <a:pPr lvl="1">
              <a:buFont typeface="Arial"/>
              <a:buChar char="•"/>
            </a:pPr>
            <a:r>
              <a:rPr lang="en-US" sz="1200" dirty="0" smtClean="0"/>
              <a:t>Yoga is probably good </a:t>
            </a:r>
            <a:r>
              <a:rPr lang="en-US" sz="1200" dirty="0"/>
              <a:t>for </a:t>
            </a:r>
            <a:r>
              <a:rPr lang="en-US" sz="1200" dirty="0" smtClean="0"/>
              <a:t>most people</a:t>
            </a:r>
            <a:endParaRPr lang="en-US" sz="1200" dirty="0"/>
          </a:p>
          <a:p>
            <a:pPr lvl="1">
              <a:buFont typeface="Arial"/>
              <a:buChar char="•"/>
            </a:pPr>
            <a:r>
              <a:rPr lang="en-US" sz="1200" dirty="0"/>
              <a:t>Exercise is part of a balanced lifestyle</a:t>
            </a:r>
          </a:p>
          <a:p>
            <a:pPr lvl="1">
              <a:buFont typeface="Arial"/>
              <a:buChar char="•"/>
            </a:pPr>
            <a:r>
              <a:rPr lang="en-US" sz="1200" dirty="0"/>
              <a:t>Eating well is important</a:t>
            </a:r>
          </a:p>
          <a:p>
            <a:pPr lvl="1">
              <a:buFont typeface="Arial"/>
              <a:buChar char="•"/>
            </a:pPr>
            <a:r>
              <a:rPr lang="en-US" sz="1200" dirty="0"/>
              <a:t>W</a:t>
            </a:r>
            <a:r>
              <a:rPr lang="en-US" sz="1200" dirty="0" smtClean="0"/>
              <a:t>ork</a:t>
            </a:r>
            <a:r>
              <a:rPr lang="en-US" sz="1200" dirty="0"/>
              <a:t>-life </a:t>
            </a:r>
            <a:r>
              <a:rPr lang="en-US" sz="1200" dirty="0" smtClean="0"/>
              <a:t>integration </a:t>
            </a:r>
            <a:r>
              <a:rPr lang="en-US" sz="1200" dirty="0"/>
              <a:t>is appropriate</a:t>
            </a:r>
          </a:p>
          <a:p>
            <a:pPr>
              <a:buFont typeface="Arial"/>
              <a:buChar char="•"/>
            </a:pPr>
            <a:r>
              <a:rPr lang="en-US" sz="1600" dirty="0"/>
              <a:t>M</a:t>
            </a:r>
            <a:r>
              <a:rPr lang="en-US" sz="1600" dirty="0" smtClean="0"/>
              <a:t>ost </a:t>
            </a:r>
            <a:r>
              <a:rPr lang="en-US" sz="1600" dirty="0"/>
              <a:t>physicians have </a:t>
            </a:r>
            <a:r>
              <a:rPr lang="en-US" sz="1600" dirty="0" smtClean="0"/>
              <a:t>robust resilience</a:t>
            </a:r>
            <a:endParaRPr lang="en-US" sz="1600" dirty="0"/>
          </a:p>
          <a:p>
            <a:pPr>
              <a:buFont typeface="Arial"/>
              <a:buChar char="•"/>
            </a:pPr>
            <a:r>
              <a:rPr lang="en-US" sz="1600" dirty="0" smtClean="0"/>
              <a:t>Symptomatic </a:t>
            </a:r>
            <a:r>
              <a:rPr lang="en-US" sz="1600" dirty="0"/>
              <a:t>approaches do not attack the </a:t>
            </a:r>
            <a:r>
              <a:rPr lang="en-US" sz="1600" b="1" u="sng" dirty="0" smtClean="0"/>
              <a:t>root causes</a:t>
            </a:r>
            <a:r>
              <a:rPr lang="en-US" sz="1600" dirty="0" smtClean="0"/>
              <a:t> </a:t>
            </a:r>
            <a:r>
              <a:rPr lang="en-US" sz="1600" dirty="0"/>
              <a:t>of </a:t>
            </a:r>
            <a:r>
              <a:rPr lang="en-US" sz="1600" dirty="0" smtClean="0"/>
              <a:t>distress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moralinjury.healthcare</a:t>
            </a:r>
            <a:endParaRPr lang="en-US"/>
          </a:p>
        </p:txBody>
      </p:sp>
      <p:pic>
        <p:nvPicPr>
          <p:cNvPr id="9" name="Picture 8" descr="doctor-yoga-yogi-physician-relaxation-meditation-vector-il-doctor-yoga-yogi-physician-relaxation-meditation-vector-10196271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8" t="7385" r="7150" b="14617"/>
          <a:stretch/>
        </p:blipFill>
        <p:spPr>
          <a:xfrm>
            <a:off x="5587999" y="1387230"/>
            <a:ext cx="3165231" cy="27547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97615" y="4151923"/>
            <a:ext cx="14610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 smtClean="0">
                <a:latin typeface="Century Gothic"/>
                <a:cs typeface="Century Gothic"/>
              </a:rPr>
              <a:t>www.dreamstime.com</a:t>
            </a:r>
            <a:endParaRPr lang="en-US" sz="9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8172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9"/>
          <p:cNvSpPr txBox="1">
            <a:spLocks noGrp="1"/>
          </p:cNvSpPr>
          <p:nvPr>
            <p:ph type="title"/>
          </p:nvPr>
        </p:nvSpPr>
        <p:spPr>
          <a:xfrm>
            <a:off x="457199" y="471575"/>
            <a:ext cx="6508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 b="0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Moral Injury</a:t>
            </a:r>
            <a:endParaRPr sz="3600" b="0" i="0" u="none" strike="noStrike" cap="none" dirty="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5" name="Google Shape;245;p29" descr="Rush to a hasty fighting position.jpe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9638" t="4871" b="4873"/>
          <a:stretch/>
        </p:blipFill>
        <p:spPr>
          <a:xfrm>
            <a:off x="624417" y="1411249"/>
            <a:ext cx="4445000" cy="2896167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9"/>
          <p:cNvSpPr txBox="1"/>
          <p:nvPr/>
        </p:nvSpPr>
        <p:spPr>
          <a:xfrm>
            <a:off x="3839695" y="4315223"/>
            <a:ext cx="12420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www.army.mil</a:t>
            </a: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932A227E-0ED4-40D9-B969-F44C94E47E08}"/>
              </a:ext>
            </a:extLst>
          </p:cNvPr>
          <p:cNvSpPr txBox="1">
            <a:spLocks/>
          </p:cNvSpPr>
          <p:nvPr/>
        </p:nvSpPr>
        <p:spPr>
          <a:xfrm>
            <a:off x="5080001" y="1460501"/>
            <a:ext cx="3608916" cy="29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◼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>
              <a:buFont typeface="Arial"/>
              <a:buChar char="•"/>
            </a:pPr>
            <a:r>
              <a:rPr lang="en-US" dirty="0"/>
              <a:t>“. . . a deep soul wound that pierces a person’s identity, sense of morality, and relationship to society”   ~Diane Silver</a:t>
            </a:r>
          </a:p>
          <a:p>
            <a:pPr>
              <a:buFont typeface="Arial"/>
              <a:buChar char="•"/>
            </a:pPr>
            <a:r>
              <a:rPr lang="en-US" dirty="0"/>
              <a:t>“. . . perpetrating, failing to prevent, bearing witness to, or learning about acts that transgress deeply held moral beliefs and expectations.” ~Brett </a:t>
            </a:r>
            <a:r>
              <a:rPr lang="en-US" dirty="0" err="1"/>
              <a:t>Litz</a:t>
            </a:r>
            <a:r>
              <a:rPr lang="en-US" dirty="0"/>
              <a:t>, et. al.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moralinjury.healthcare</a:t>
            </a:r>
          </a:p>
        </p:txBody>
      </p:sp>
    </p:spTree>
    <p:extLst>
      <p:ext uri="{BB962C8B-B14F-4D97-AF65-F5344CB8AC3E}">
        <p14:creationId xmlns:p14="http://schemas.microsoft.com/office/powerpoint/2010/main" val="618948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71C7DA-CEE7-4856-BD12-B85E368FB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Moral injury in physicians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CFBCBE7-4F40-42BD-A8F3-98B3FAC69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51" y="1735660"/>
            <a:ext cx="3852332" cy="303198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Physician oaths:</a:t>
            </a:r>
          </a:p>
          <a:p>
            <a:pPr lvl="1"/>
            <a:r>
              <a:rPr lang="en-US" dirty="0"/>
              <a:t>In every house where I come I will enter only for the good of my patients. </a:t>
            </a:r>
            <a:r>
              <a:rPr lang="en-US" sz="1400" i="1" dirty="0" smtClean="0"/>
              <a:t>Hippocrates</a:t>
            </a:r>
            <a:r>
              <a:rPr lang="en-US" sz="1400" i="1" dirty="0"/>
              <a:t>, 5th century </a:t>
            </a:r>
            <a:r>
              <a:rPr lang="en-US" sz="1400" i="1" dirty="0" smtClean="0"/>
              <a:t>BC</a:t>
            </a:r>
            <a:endParaRPr lang="en-US" sz="1400" i="1" dirty="0"/>
          </a:p>
          <a:p>
            <a:pPr lvl="1"/>
            <a:r>
              <a:rPr lang="en-US" dirty="0"/>
              <a:t>The health of my patient will be my first consideration. </a:t>
            </a:r>
            <a:r>
              <a:rPr lang="en-US" sz="1400" i="1" dirty="0" smtClean="0"/>
              <a:t>Declaration </a:t>
            </a:r>
            <a:r>
              <a:rPr lang="en-US" sz="1400" i="1" dirty="0"/>
              <a:t>of </a:t>
            </a:r>
            <a:r>
              <a:rPr lang="en-US" sz="1400" i="1" dirty="0" smtClean="0"/>
              <a:t>Geneva</a:t>
            </a:r>
            <a:endParaRPr lang="en-US" i="1" dirty="0"/>
          </a:p>
          <a:p>
            <a:pPr lvl="1"/>
            <a:r>
              <a:rPr lang="en-US" dirty="0"/>
              <a:t>I will apply, for the benefit of the sick, all measures which are required . . . </a:t>
            </a:r>
            <a:r>
              <a:rPr lang="en-US" sz="1500" i="1" dirty="0" smtClean="0"/>
              <a:t>Modern </a:t>
            </a:r>
            <a:r>
              <a:rPr lang="en-US" sz="1500" i="1" dirty="0"/>
              <a:t>Hippocratic </a:t>
            </a:r>
            <a:r>
              <a:rPr lang="en-US" sz="1500" i="1" dirty="0" smtClean="0"/>
              <a:t>Oath</a:t>
            </a:r>
            <a:endParaRPr lang="en-US" sz="1500" i="1" dirty="0"/>
          </a:p>
          <a:p>
            <a:pPr lvl="1"/>
            <a:r>
              <a:rPr lang="en-US" dirty="0"/>
              <a:t>I shall always act in the best interest of my patient. </a:t>
            </a:r>
            <a:r>
              <a:rPr lang="en-US" sz="1500" i="1" dirty="0" smtClean="0"/>
              <a:t>The </a:t>
            </a:r>
            <a:r>
              <a:rPr lang="en-US" sz="1500" i="1" dirty="0"/>
              <a:t>Oath of the </a:t>
            </a:r>
            <a:r>
              <a:rPr lang="en-US" sz="1500" i="1" dirty="0" smtClean="0"/>
              <a:t>Healer</a:t>
            </a:r>
            <a:endParaRPr lang="en-US" sz="1500" i="1" dirty="0"/>
          </a:p>
        </p:txBody>
      </p:sp>
      <p:pic>
        <p:nvPicPr>
          <p:cNvPr id="26" name="Google Shape;445;p41" descr="MD000613.png">
            <a:extLst>
              <a:ext uri="{FF2B5EF4-FFF2-40B4-BE49-F238E27FC236}">
                <a16:creationId xmlns:a16="http://schemas.microsoft.com/office/drawing/2014/main" xmlns="" id="{9C084F7D-FD36-40ED-948E-06AF88EA57B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1" r="-6302"/>
          <a:stretch/>
        </p:blipFill>
        <p:spPr bwMode="auto">
          <a:xfrm>
            <a:off x="7515083" y="2078688"/>
            <a:ext cx="1035555" cy="250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Google Shape;446;p41" descr="rbsb2_02.png">
            <a:extLst>
              <a:ext uri="{FF2B5EF4-FFF2-40B4-BE49-F238E27FC236}">
                <a16:creationId xmlns:a16="http://schemas.microsoft.com/office/drawing/2014/main" xmlns="" id="{9B6D1933-9D22-4982-B1E4-7756059A376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6110" y="2050141"/>
            <a:ext cx="940384" cy="2339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447;p41">
            <a:extLst>
              <a:ext uri="{FF2B5EF4-FFF2-40B4-BE49-F238E27FC236}">
                <a16:creationId xmlns:a16="http://schemas.microsoft.com/office/drawing/2014/main" xmlns="" id="{8C2B678E-7E7B-481D-81A0-FFE8C3A9834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278449">
            <a:off x="5581830" y="1881316"/>
            <a:ext cx="1867113" cy="276295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448;p41">
            <a:extLst>
              <a:ext uri="{FF2B5EF4-FFF2-40B4-BE49-F238E27FC236}">
                <a16:creationId xmlns:a16="http://schemas.microsoft.com/office/drawing/2014/main" xmlns="" id="{806273D4-1161-4E27-8EEC-2CE1DC84C5B0}"/>
              </a:ext>
            </a:extLst>
          </p:cNvPr>
          <p:cNvSpPr txBox="1"/>
          <p:nvPr/>
        </p:nvSpPr>
        <p:spPr>
          <a:xfrm>
            <a:off x="5825858" y="2521157"/>
            <a:ext cx="1552021" cy="1341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128588" indent="-128588">
              <a:buClr>
                <a:schemeClr val="dk1"/>
              </a:buClr>
              <a:buSzPts val="1100"/>
              <a:buFont typeface="Noto Sans Symbols"/>
              <a:buChar char="❑"/>
            </a:pPr>
            <a:r>
              <a:rPr lang="en-US" sz="105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Insurance constraints</a:t>
            </a:r>
            <a:endParaRPr sz="1800" dirty="0"/>
          </a:p>
          <a:p>
            <a:pPr marL="128588" indent="-128588">
              <a:buClr>
                <a:schemeClr val="dk1"/>
              </a:buClr>
              <a:buSzPts val="1100"/>
              <a:buFont typeface="Noto Sans Symbols"/>
              <a:buChar char="❑"/>
            </a:pPr>
            <a:r>
              <a:rPr lang="en-US" sz="105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Preauthorization</a:t>
            </a:r>
            <a:endParaRPr sz="1800" dirty="0"/>
          </a:p>
          <a:p>
            <a:pPr marL="128588" indent="-128588">
              <a:buClr>
                <a:schemeClr val="dk1"/>
              </a:buClr>
              <a:buSzPts val="1100"/>
              <a:buFont typeface="Noto Sans Symbols"/>
              <a:buChar char="❑"/>
            </a:pPr>
            <a:r>
              <a:rPr lang="en-US" sz="105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Network limits</a:t>
            </a:r>
            <a:endParaRPr sz="1800" dirty="0"/>
          </a:p>
          <a:p>
            <a:pPr marL="128588" indent="-128588">
              <a:buClr>
                <a:schemeClr val="dk1"/>
              </a:buClr>
              <a:buSzPts val="1100"/>
              <a:buFont typeface="Noto Sans Symbols"/>
              <a:buChar char="❑"/>
            </a:pPr>
            <a:r>
              <a:rPr lang="en-US" sz="105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Hospital demands</a:t>
            </a:r>
            <a:endParaRPr sz="1800" dirty="0"/>
          </a:p>
          <a:p>
            <a:pPr marL="128588" indent="-128588">
              <a:buClr>
                <a:schemeClr val="dk1"/>
              </a:buClr>
              <a:buSzPts val="1100"/>
              <a:buFont typeface="Noto Sans Symbols"/>
              <a:buChar char="❑"/>
            </a:pPr>
            <a:r>
              <a:rPr lang="en-US" sz="105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Leakage mandates</a:t>
            </a:r>
            <a:endParaRPr sz="1800" dirty="0"/>
          </a:p>
          <a:p>
            <a:pPr marL="128588" indent="-128588">
              <a:buClr>
                <a:schemeClr val="dk1"/>
              </a:buClr>
              <a:buSzPts val="1100"/>
              <a:buFont typeface="Noto Sans Symbols"/>
              <a:buChar char="❑"/>
            </a:pPr>
            <a:r>
              <a:rPr lang="en-US" sz="105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EHR</a:t>
            </a:r>
            <a:endParaRPr sz="1800" dirty="0"/>
          </a:p>
          <a:p>
            <a:pPr marL="128588" indent="-128588">
              <a:buClr>
                <a:schemeClr val="dk1"/>
              </a:buClr>
              <a:buSzPts val="1100"/>
              <a:buFont typeface="Noto Sans Symbols"/>
              <a:buChar char="❑"/>
            </a:pPr>
            <a:r>
              <a:rPr lang="en-US" sz="105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Billing/Coding</a:t>
            </a:r>
            <a:endParaRPr sz="1800" dirty="0"/>
          </a:p>
          <a:p>
            <a:pPr marL="128588" indent="-128588">
              <a:buClr>
                <a:schemeClr val="dk1"/>
              </a:buClr>
              <a:buSzPts val="1100"/>
              <a:buFont typeface="Noto Sans Symbols"/>
              <a:buChar char="❑"/>
            </a:pPr>
            <a:r>
              <a:rPr lang="en-US" sz="105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Satisfaction surveys</a:t>
            </a:r>
            <a:endParaRPr sz="1800" dirty="0"/>
          </a:p>
          <a:p>
            <a:pPr marL="128588" indent="-128588">
              <a:buClr>
                <a:schemeClr val="dk1"/>
              </a:buClr>
              <a:buSzPts val="1100"/>
              <a:buFont typeface="Noto Sans Symbols"/>
              <a:buChar char="❑"/>
            </a:pPr>
            <a:r>
              <a:rPr lang="en-US" sz="105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Productivity requirements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75277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DD979E-F9FE-4423-AE7C-66E014408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63550"/>
            <a:ext cx="6508500" cy="8574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drivers </a:t>
            </a:r>
            <a:r>
              <a:rPr lang="en-US" dirty="0"/>
              <a:t>of moral injury…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CE50B5-BE7D-48A4-95DE-859F7D90B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33306"/>
            <a:ext cx="6616501" cy="2316849"/>
          </a:xfrm>
        </p:spPr>
        <p:txBody>
          <a:bodyPr>
            <a:normAutofit/>
          </a:bodyPr>
          <a:lstStyle/>
          <a:p>
            <a:pPr marL="101600" indent="0">
              <a:buNone/>
            </a:pPr>
            <a:r>
              <a:rPr lang="en-US" sz="1800" dirty="0"/>
              <a:t>“The increasingly complex web of providers’ allegiances—to patients, to self, and to employers—and its attendant moral injury may be driving the health care ecosystem to a tipping point and causing the collapse of resilience.”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moralinjury.healthcare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9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rgbClr val="000000"/>
      </a:dk1>
      <a:lt1>
        <a:srgbClr val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12532</TotalTime>
  <Words>687</Words>
  <Application>Microsoft Macintosh PowerPoint</Application>
  <PresentationFormat>On-screen Show (16:9)</PresentationFormat>
  <Paragraphs>88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Plaza</vt:lpstr>
      <vt:lpstr>Physician Distress:  It’s Moral Injury, Not Burnout</vt:lpstr>
      <vt:lpstr>The Inception</vt:lpstr>
      <vt:lpstr>Physician suicide: a disturbing statistic…</vt:lpstr>
      <vt:lpstr>What is “burnout”?</vt:lpstr>
      <vt:lpstr>The problem with the term “burnout” . . . </vt:lpstr>
      <vt:lpstr>A note on resilience-based approaches…</vt:lpstr>
      <vt:lpstr>Moral Injury</vt:lpstr>
      <vt:lpstr>Moral injury in physicians</vt:lpstr>
      <vt:lpstr>The drivers of moral injury…</vt:lpstr>
      <vt:lpstr>Elements of Physician Satisfaction</vt:lpstr>
      <vt:lpstr>How?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Physician Distress: Moral Injury</dc:title>
  <cp:lastModifiedBy>Wendy Dean</cp:lastModifiedBy>
  <cp:revision>53</cp:revision>
  <dcterms:modified xsi:type="dcterms:W3CDTF">2019-02-21T20:28:58Z</dcterms:modified>
</cp:coreProperties>
</file>